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6" r:id="rId3"/>
    <p:sldId id="34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5" r:id="rId15"/>
    <p:sldId id="310" r:id="rId16"/>
    <p:sldId id="344" r:id="rId17"/>
    <p:sldId id="307" r:id="rId18"/>
    <p:sldId id="308" r:id="rId19"/>
    <p:sldId id="309" r:id="rId20"/>
    <p:sldId id="312" r:id="rId21"/>
    <p:sldId id="317" r:id="rId22"/>
    <p:sldId id="318" r:id="rId23"/>
    <p:sldId id="321" r:id="rId24"/>
    <p:sldId id="320" r:id="rId25"/>
    <p:sldId id="346" r:id="rId26"/>
    <p:sldId id="322" r:id="rId27"/>
    <p:sldId id="335" r:id="rId28"/>
    <p:sldId id="347" r:id="rId29"/>
    <p:sldId id="334" r:id="rId30"/>
    <p:sldId id="323" r:id="rId31"/>
    <p:sldId id="327" r:id="rId32"/>
    <p:sldId id="319" r:id="rId33"/>
    <p:sldId id="325" r:id="rId34"/>
    <p:sldId id="326" r:id="rId35"/>
    <p:sldId id="328" r:id="rId36"/>
    <p:sldId id="330" r:id="rId37"/>
    <p:sldId id="332" r:id="rId38"/>
    <p:sldId id="315" r:id="rId39"/>
    <p:sldId id="333" r:id="rId40"/>
    <p:sldId id="361" r:id="rId41"/>
    <p:sldId id="340" r:id="rId42"/>
    <p:sldId id="362" r:id="rId43"/>
    <p:sldId id="343" r:id="rId44"/>
    <p:sldId id="355" r:id="rId45"/>
    <p:sldId id="356" r:id="rId46"/>
    <p:sldId id="357" r:id="rId47"/>
    <p:sldId id="358" r:id="rId48"/>
    <p:sldId id="359" r:id="rId49"/>
    <p:sldId id="360" r:id="rId50"/>
    <p:sldId id="337" r:id="rId51"/>
    <p:sldId id="354" r:id="rId52"/>
    <p:sldId id="341" r:id="rId53"/>
    <p:sldId id="339" r:id="rId54"/>
    <p:sldId id="348" r:id="rId55"/>
    <p:sldId id="349" r:id="rId56"/>
    <p:sldId id="363" r:id="rId5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uardo Gimenez" initials="EG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85315" autoAdjust="0"/>
  </p:normalViewPr>
  <p:slideViewPr>
    <p:cSldViewPr snapToGrid="0" snapToObjects="1">
      <p:cViewPr>
        <p:scale>
          <a:sx n="70" d="100"/>
          <a:sy n="70" d="100"/>
        </p:scale>
        <p:origin x="-82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5688"/>
    </p:cViewPr>
  </p:sorterViewPr>
  <p:notesViewPr>
    <p:cSldViewPr snapToGrid="0" snapToObjects="1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CC320-B22C-4720-9EA0-5DC483593698}" type="datetimeFigureOut">
              <a:rPr lang="es-UY" smtClean="0"/>
              <a:t>05/04/2017</a:t>
            </a:fld>
            <a:endParaRPr lang="es-UY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CADA5-EF77-46EC-9935-FEF66B6D11F6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76813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45877-1FCE-ED49-9030-B9FEEEA44764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0611D-5BDD-6D40-9D03-2419D6C007BC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9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Soy E.G de WAFINTL.</a:t>
            </a:r>
          </a:p>
          <a:p>
            <a:endParaRPr lang="es-ES" dirty="0" smtClean="0"/>
          </a:p>
          <a:p>
            <a:r>
              <a:rPr lang="es-ES" dirty="0" smtClean="0"/>
              <a:t>Experimento entre setiembre</a:t>
            </a:r>
            <a:r>
              <a:rPr lang="es-ES" baseline="0" dirty="0" smtClean="0"/>
              <a:t> del año pasado y febrero de este año, pero que las ideas remontan al workshop con </a:t>
            </a:r>
            <a:r>
              <a:rPr lang="es-ES" baseline="0" dirty="0" err="1" smtClean="0"/>
              <a:t>Kittler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smtClean="0"/>
              <a:t>Que tuvo primeramente otra orientación (en la línea de lo que ha estado haciendo Rodrigo Martínez), pero que no me pareció relevante contar.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Algo medio redondo como para ser contado. Y además Nicolás se interesa a temas similares, me pareció que podía aportar estar</a:t>
            </a:r>
          </a:p>
          <a:p>
            <a:endParaRPr lang="es-ES" baseline="0" dirty="0" smtClean="0"/>
          </a:p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67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38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185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Internet: quizás tengo que proponer traducir esto, quizás me sirve para una búsqueda con tal lenguaje, etc.</a:t>
            </a:r>
          </a:p>
          <a:p>
            <a:r>
              <a:rPr lang="es-ES" dirty="0" smtClean="0"/>
              <a:t>También usado para predecir</a:t>
            </a:r>
            <a:r>
              <a:rPr lang="es-ES" baseline="0" dirty="0" smtClean="0"/>
              <a:t> lo que va a </a:t>
            </a:r>
            <a:r>
              <a:rPr lang="es-ES" baseline="0" dirty="0" err="1" smtClean="0"/>
              <a:t>tipear</a:t>
            </a:r>
            <a:r>
              <a:rPr lang="es-ES" baseline="0" dirty="0" smtClean="0"/>
              <a:t> en teléfonos celulares, etc.</a:t>
            </a:r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84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434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58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86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38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0611D-5BDD-6D40-9D03-2419D6C007B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99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CT4V - Placas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8555" cy="5121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256697"/>
            <a:ext cx="7772400" cy="1470025"/>
          </a:xfrm>
        </p:spPr>
        <p:txBody>
          <a:bodyPr>
            <a:normAutofit/>
          </a:bodyPr>
          <a:lstStyle>
            <a:lvl1pPr algn="r">
              <a:def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98D8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3152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24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CT4V - Placas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31541" cy="3784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1" y="4119444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24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4983163"/>
          </a:xfrm>
        </p:spPr>
        <p:txBody>
          <a:bodyPr/>
          <a:lstStyle>
            <a:lvl1pPr>
              <a:lnSpc>
                <a:spcPts val="2800"/>
              </a:lnSpc>
              <a:spcAft>
                <a:spcPts val="600"/>
              </a:spcAft>
              <a:defRPr lang="en-US" sz="2400" kern="1200" baseline="0" dirty="0" smtClean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  <a:lvl2pPr>
              <a:lnSpc>
                <a:spcPts val="2500"/>
              </a:lnSpc>
              <a:spcAft>
                <a:spcPts val="600"/>
              </a:spcAft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0" y="433388"/>
            <a:ext cx="6400800" cy="862014"/>
          </a:xfrm>
        </p:spPr>
        <p:txBody>
          <a:bodyPr>
            <a:normAutofit/>
          </a:bodyPr>
          <a:lstStyle>
            <a:lvl1pPr algn="l">
              <a:defRPr lang="en-US" sz="3600" kern="1200" dirty="0">
                <a:solidFill>
                  <a:srgbClr val="0B98D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12" name="Round Same Side Corner Rectangle 11"/>
          <p:cNvSpPr/>
          <p:nvPr/>
        </p:nvSpPr>
        <p:spPr bwMode="auto">
          <a:xfrm rot="16200000">
            <a:off x="4798394" y="-2591422"/>
            <a:ext cx="862012" cy="6911634"/>
          </a:xfrm>
          <a:prstGeom prst="round2SameRect">
            <a:avLst>
              <a:gd name="adj1" fmla="val 18406"/>
              <a:gd name="adj2" fmla="val 0"/>
            </a:avLst>
          </a:prstGeom>
          <a:solidFill>
            <a:schemeClr val="lt1"/>
          </a:solidFill>
          <a:ln>
            <a:noFill/>
            <a:headEnd type="none" w="med" len="med"/>
            <a:tailEnd type="none" w="med" len="med"/>
          </a:ln>
          <a:effectLst>
            <a:outerShdw blurRad="215900" dist="38100" dir="2700000" sx="102000" sy="102000" algn="tl" rotWithShape="0">
              <a:schemeClr val="tx1">
                <a:alpha val="19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2" tIns="45711" rIns="91422" bIns="4571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57582" cy="190170"/>
          </a:xfrm>
          <a:prstGeom prst="rect">
            <a:avLst/>
          </a:prstGeom>
          <a:solidFill>
            <a:srgbClr val="0B98D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592" y="499646"/>
            <a:ext cx="1433596" cy="6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5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4983163"/>
          </a:xfrm>
        </p:spPr>
        <p:txBody>
          <a:bodyPr/>
          <a:lstStyle>
            <a:lvl1pPr>
              <a:lnSpc>
                <a:spcPts val="2800"/>
              </a:lnSpc>
              <a:spcAft>
                <a:spcPts val="600"/>
              </a:spcAft>
              <a:defRPr lang="en-US" sz="2400" kern="1200" baseline="0" dirty="0" smtClean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  <a:lvl2pPr>
              <a:lnSpc>
                <a:spcPts val="2500"/>
              </a:lnSpc>
              <a:spcAft>
                <a:spcPts val="600"/>
              </a:spcAft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0" y="433387"/>
            <a:ext cx="6400800" cy="862014"/>
          </a:xfrm>
        </p:spPr>
        <p:txBody>
          <a:bodyPr>
            <a:normAutofit/>
          </a:bodyPr>
          <a:lstStyle>
            <a:lvl1pPr algn="l">
              <a:defRPr lang="en-US" sz="3600" kern="1200" dirty="0">
                <a:solidFill>
                  <a:srgbClr val="0B98D8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12" name="Round Same Side Corner Rectangle 11"/>
          <p:cNvSpPr/>
          <p:nvPr userDrawn="1"/>
        </p:nvSpPr>
        <p:spPr bwMode="auto">
          <a:xfrm rot="16200000">
            <a:off x="5029204" y="-2309814"/>
            <a:ext cx="862012" cy="6348415"/>
          </a:xfrm>
          <a:prstGeom prst="round2SameRect">
            <a:avLst>
              <a:gd name="adj1" fmla="val 18406"/>
              <a:gd name="adj2" fmla="val 0"/>
            </a:avLst>
          </a:prstGeom>
          <a:solidFill>
            <a:schemeClr val="lt1"/>
          </a:solidFill>
          <a:ln>
            <a:noFill/>
            <a:headEnd type="none" w="med" len="med"/>
            <a:tailEnd type="none" w="med" len="med"/>
          </a:ln>
          <a:effectLst>
            <a:outerShdw blurRad="215900" dist="38100" dir="2700000" sx="102000" sy="102000" algn="tl" rotWithShape="0">
              <a:schemeClr val="tx1">
                <a:alpha val="19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2" tIns="45711" rIns="91422" bIns="4571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83"/>
            <a:ext cx="1086551" cy="12053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77896" y="0"/>
            <a:ext cx="8179686" cy="190170"/>
          </a:xfrm>
          <a:prstGeom prst="rect">
            <a:avLst/>
          </a:prstGeom>
          <a:solidFill>
            <a:srgbClr val="0B98D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riangle rectangle 1"/>
          <p:cNvSpPr/>
          <p:nvPr/>
        </p:nvSpPr>
        <p:spPr>
          <a:xfrm flipH="1">
            <a:off x="842076" y="-13583"/>
            <a:ext cx="149401" cy="203754"/>
          </a:xfrm>
          <a:prstGeom prst="rtTriangle">
            <a:avLst/>
          </a:prstGeom>
          <a:solidFill>
            <a:srgbClr val="0B9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3119" tIns="41559" rIns="83119" bIns="41559"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4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09912" y="474875"/>
            <a:ext cx="6504609" cy="799203"/>
          </a:xfrm>
        </p:spPr>
        <p:txBody>
          <a:bodyPr/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49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77823"/>
            <a:ext cx="2133600" cy="365125"/>
          </a:xfrm>
        </p:spPr>
        <p:txBody>
          <a:bodyPr/>
          <a:lstStyle/>
          <a:p>
            <a:fld id="{021FB51A-C7DF-1642-BA0D-755EB4F66721}" type="slidenum">
              <a:rPr lang="fr-FR" smtClean="0"/>
              <a:t>‹Nº›</a:t>
            </a:fld>
            <a:endParaRPr lang="fr-FR"/>
          </a:p>
        </p:txBody>
      </p:sp>
      <p:sp>
        <p:nvSpPr>
          <p:cNvPr id="5" name="Round Same Side Corner Rectangle 11"/>
          <p:cNvSpPr/>
          <p:nvPr userDrawn="1"/>
        </p:nvSpPr>
        <p:spPr bwMode="auto">
          <a:xfrm rot="16200000">
            <a:off x="4747594" y="-2591422"/>
            <a:ext cx="862012" cy="6911634"/>
          </a:xfrm>
          <a:prstGeom prst="round2SameRect">
            <a:avLst>
              <a:gd name="adj1" fmla="val 18406"/>
              <a:gd name="adj2" fmla="val 0"/>
            </a:avLst>
          </a:prstGeom>
          <a:solidFill>
            <a:schemeClr val="lt1"/>
          </a:solidFill>
          <a:ln>
            <a:noFill/>
            <a:headEnd type="none" w="med" len="med"/>
            <a:tailEnd type="none" w="med" len="med"/>
          </a:ln>
          <a:effectLst>
            <a:outerShdw blurRad="215900" dist="38100" dir="2700000" sx="102000" sy="102000" algn="tl" rotWithShape="0">
              <a:schemeClr val="tx1">
                <a:alpha val="19000"/>
              </a:scheme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2" tIns="45711" rIns="91422" bIns="45711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</a:endParaRPr>
          </a:p>
        </p:txBody>
      </p:sp>
      <p:grpSp>
        <p:nvGrpSpPr>
          <p:cNvPr id="8" name="Grouper 7"/>
          <p:cNvGrpSpPr/>
          <p:nvPr userDrawn="1"/>
        </p:nvGrpSpPr>
        <p:grpSpPr>
          <a:xfrm>
            <a:off x="175592" y="543818"/>
            <a:ext cx="1433596" cy="633343"/>
            <a:chOff x="175592" y="499646"/>
            <a:chExt cx="1433596" cy="633343"/>
          </a:xfrm>
        </p:grpSpPr>
        <p:pic>
          <p:nvPicPr>
            <p:cNvPr id="7" name="Imag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75592" y="499646"/>
              <a:ext cx="1433596" cy="63334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175592" y="982870"/>
              <a:ext cx="939799" cy="150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5321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1" tIns="45715" rIns="91431" bIns="45715" rtlCol="0" anchor="ctr">
            <a:normAutofit/>
          </a:bodyPr>
          <a:lstStyle/>
          <a:p>
            <a:r>
              <a:rPr lang="fr-FR" dirty="0" smtClean="0"/>
              <a:t>Cliquez et </a:t>
            </a:r>
            <a:r>
              <a:rPr lang="fr-FR" dirty="0" err="1" smtClean="0"/>
              <a:t>mTituloodifiez</a:t>
            </a:r>
            <a:r>
              <a:rPr lang="fr-FR" dirty="0" smtClean="0"/>
              <a:t>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fr-FR" dirty="0" err="1" smtClean="0"/>
              <a:t>Ejemplo</a:t>
            </a:r>
            <a:r>
              <a:rPr lang="fr-FR" dirty="0" smtClean="0"/>
              <a:t> N1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F6AF-EA5D-704E-8080-7FD2B29EBB91}" type="datetimeFigureOut">
              <a:rPr lang="fr-FR" smtClean="0"/>
              <a:t>05/04/2017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FB51A-C7DF-1642-BA0D-755EB4F66721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58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5" r:id="rId3"/>
    <p:sldLayoutId id="2147483662" r:id="rId4"/>
    <p:sldLayoutId id="2147483666" r:id="rId5"/>
  </p:sldLayoutIdLst>
  <p:txStyles>
    <p:titleStyle>
      <a:lvl1pPr algn="ctr" defTabSz="9143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914309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80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alfresco.ict4v.org/projects/wafintl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microsoft.com/office/2007/relationships/hdphoto" Target="../media/hdphoto1.wdp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98952" y="3821004"/>
            <a:ext cx="7194348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Detecting web application attacks through language recognition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013615" y="5652804"/>
            <a:ext cx="4609588" cy="989296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s-ES_tradnl" sz="2400" noProof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Eduardo Giménez, PhD</a:t>
            </a:r>
          </a:p>
          <a:p>
            <a:pPr algn="r"/>
            <a:r>
              <a:rPr lang="es-ES_tradn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Tilsor S.A. / ICT4V – WAFINTL Project</a:t>
            </a:r>
          </a:p>
          <a:p>
            <a:pPr algn="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April 2017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3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875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Remark: this is a problem about mixing languages.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language perspective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693761" y="2642737"/>
            <a:ext cx="807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 smtClean="0"/>
              <a:t>userName</a:t>
            </a:r>
            <a:r>
              <a:rPr lang="es-UY" dirty="0" smtClean="0"/>
              <a:t> :=   Eduardo Giménez  ’  ; DROP </a:t>
            </a:r>
            <a:r>
              <a:rPr lang="es-UY" dirty="0" err="1" smtClean="0"/>
              <a:t>Table</a:t>
            </a:r>
            <a:r>
              <a:rPr lang="es-UY" dirty="0" smtClean="0"/>
              <a:t> </a:t>
            </a:r>
            <a:r>
              <a:rPr lang="es-UY" dirty="0" err="1" smtClean="0"/>
              <a:t>users</a:t>
            </a:r>
            <a:r>
              <a:rPr lang="es-UY" dirty="0" smtClean="0"/>
              <a:t>; SELECT </a:t>
            </a:r>
            <a:r>
              <a:rPr lang="es-UY" dirty="0" err="1" smtClean="0"/>
              <a:t>userinfo</a:t>
            </a:r>
            <a:r>
              <a:rPr lang="es-UY" dirty="0" smtClean="0"/>
              <a:t> WHERE ‘t’=‘t</a:t>
            </a:r>
            <a:endParaRPr lang="es-UY" dirty="0"/>
          </a:p>
        </p:txBody>
      </p:sp>
      <p:sp>
        <p:nvSpPr>
          <p:cNvPr id="6" name="Abrir llave 5"/>
          <p:cNvSpPr/>
          <p:nvPr/>
        </p:nvSpPr>
        <p:spPr>
          <a:xfrm rot="16200000">
            <a:off x="2754793" y="2261307"/>
            <a:ext cx="158241" cy="1618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Abrir llave 6"/>
          <p:cNvSpPr/>
          <p:nvPr/>
        </p:nvSpPr>
        <p:spPr>
          <a:xfrm rot="16200000">
            <a:off x="6257717" y="737029"/>
            <a:ext cx="170047" cy="4688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5" name="Grupo 4"/>
          <p:cNvGrpSpPr/>
          <p:nvPr/>
        </p:nvGrpSpPr>
        <p:grpSpPr>
          <a:xfrm>
            <a:off x="1803470" y="3309257"/>
            <a:ext cx="2168492" cy="1751873"/>
            <a:chOff x="1803470" y="3309257"/>
            <a:chExt cx="2168492" cy="1751873"/>
          </a:xfrm>
        </p:grpSpPr>
        <p:sp>
          <p:nvSpPr>
            <p:cNvPr id="8" name="Flecha abajo 7"/>
            <p:cNvSpPr/>
            <p:nvPr/>
          </p:nvSpPr>
          <p:spPr>
            <a:xfrm>
              <a:off x="2739570" y="3309257"/>
              <a:ext cx="188685" cy="3918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1803470" y="3860801"/>
              <a:ext cx="21684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dirty="0" err="1" smtClean="0"/>
                <a:t>These</a:t>
              </a:r>
              <a:r>
                <a:rPr lang="es-UY" dirty="0" smtClean="0"/>
                <a:t> are </a:t>
              </a:r>
            </a:p>
            <a:p>
              <a:pPr algn="ctr"/>
              <a:r>
                <a:rPr lang="es-UY" dirty="0" err="1" smtClean="0"/>
                <a:t>Uruguayan</a:t>
              </a:r>
              <a:r>
                <a:rPr lang="es-UY" dirty="0" smtClean="0"/>
                <a:t> </a:t>
              </a:r>
              <a:r>
                <a:rPr lang="es-UY" dirty="0" err="1" smtClean="0"/>
                <a:t>names</a:t>
              </a:r>
              <a:r>
                <a:rPr lang="es-UY" dirty="0" smtClean="0"/>
                <a:t> </a:t>
              </a:r>
            </a:p>
            <a:p>
              <a:pPr algn="ctr"/>
              <a:r>
                <a:rPr lang="es-UY" dirty="0" smtClean="0"/>
                <a:t>(</a:t>
              </a:r>
              <a:r>
                <a:rPr lang="es-UY" dirty="0" err="1" smtClean="0"/>
                <a:t>intended</a:t>
              </a:r>
              <a:r>
                <a:rPr lang="es-UY" dirty="0" smtClean="0"/>
                <a:t> </a:t>
              </a:r>
            </a:p>
            <a:p>
              <a:pPr algn="ctr"/>
              <a:r>
                <a:rPr lang="es-UY" dirty="0" err="1" smtClean="0"/>
                <a:t>language</a:t>
              </a:r>
              <a:r>
                <a:rPr lang="es-UY" dirty="0" smtClean="0"/>
                <a:t>)</a:t>
              </a:r>
              <a:endParaRPr lang="es-UY" dirty="0"/>
            </a:p>
          </p:txBody>
        </p:sp>
      </p:grpSp>
      <p:cxnSp>
        <p:nvCxnSpPr>
          <p:cNvPr id="12" name="Conector recto 11"/>
          <p:cNvCxnSpPr/>
          <p:nvPr/>
        </p:nvCxnSpPr>
        <p:spPr>
          <a:xfrm>
            <a:off x="3759197" y="2451901"/>
            <a:ext cx="0" cy="265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2017483" y="2364309"/>
            <a:ext cx="0" cy="265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991425" y="2459158"/>
            <a:ext cx="0" cy="265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8764495" y="2517722"/>
            <a:ext cx="0" cy="265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o 10"/>
          <p:cNvGrpSpPr/>
          <p:nvPr/>
        </p:nvGrpSpPr>
        <p:grpSpPr>
          <a:xfrm>
            <a:off x="4238916" y="3331028"/>
            <a:ext cx="4278089" cy="1065228"/>
            <a:chOff x="4238916" y="3331028"/>
            <a:chExt cx="4278089" cy="1065228"/>
          </a:xfrm>
        </p:grpSpPr>
        <p:sp>
          <p:nvSpPr>
            <p:cNvPr id="10" name="CuadroTexto 9"/>
            <p:cNvSpPr txBox="1"/>
            <p:nvPr/>
          </p:nvSpPr>
          <p:spPr>
            <a:xfrm>
              <a:off x="4238916" y="4026924"/>
              <a:ext cx="427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 err="1" smtClean="0"/>
                <a:t>This</a:t>
              </a:r>
              <a:r>
                <a:rPr lang="es-UY" dirty="0" smtClean="0"/>
                <a:t> </a:t>
              </a:r>
              <a:r>
                <a:rPr lang="es-UY" dirty="0" err="1" smtClean="0"/>
                <a:t>is</a:t>
              </a:r>
              <a:r>
                <a:rPr lang="es-UY" dirty="0" smtClean="0"/>
                <a:t> SQL: a complete </a:t>
              </a:r>
              <a:r>
                <a:rPr lang="es-UY" dirty="0" err="1" smtClean="0"/>
                <a:t>different</a:t>
              </a:r>
              <a:r>
                <a:rPr lang="es-UY" dirty="0" smtClean="0"/>
                <a:t> </a:t>
              </a:r>
              <a:r>
                <a:rPr lang="es-UY" dirty="0" err="1" smtClean="0"/>
                <a:t>language</a:t>
              </a:r>
              <a:r>
                <a:rPr lang="es-UY" dirty="0" smtClean="0"/>
                <a:t>.</a:t>
              </a:r>
              <a:endParaRPr lang="es-UY" dirty="0"/>
            </a:p>
          </p:txBody>
        </p:sp>
        <p:sp>
          <p:nvSpPr>
            <p:cNvPr id="17" name="Flecha abajo 16"/>
            <p:cNvSpPr/>
            <p:nvPr/>
          </p:nvSpPr>
          <p:spPr>
            <a:xfrm>
              <a:off x="6260777" y="3331028"/>
              <a:ext cx="188685" cy="6958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2024741" y="5626412"/>
            <a:ext cx="6739755" cy="769765"/>
            <a:chOff x="2024741" y="5626412"/>
            <a:chExt cx="6739755" cy="769765"/>
          </a:xfrm>
        </p:grpSpPr>
        <p:sp>
          <p:nvSpPr>
            <p:cNvPr id="18" name="Abrir llave 17"/>
            <p:cNvSpPr/>
            <p:nvPr/>
          </p:nvSpPr>
          <p:spPr>
            <a:xfrm rot="16200000">
              <a:off x="5264799" y="2386354"/>
              <a:ext cx="259640" cy="673975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105124" y="6026845"/>
              <a:ext cx="2762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err="1" smtClean="0"/>
                <a:t>Outlier</a:t>
              </a:r>
              <a:r>
                <a:rPr lang="es-UY" dirty="0" smtClean="0"/>
                <a:t> (</a:t>
              </a:r>
              <a:r>
                <a:rPr lang="es-UY" dirty="0" err="1" smtClean="0"/>
                <a:t>unexpected</a:t>
              </a:r>
              <a:r>
                <a:rPr lang="es-UY" dirty="0" smtClean="0"/>
                <a:t>) </a:t>
              </a:r>
              <a:r>
                <a:rPr lang="es-UY" dirty="0" err="1" smtClean="0"/>
                <a:t>value</a:t>
              </a:r>
              <a:r>
                <a:rPr lang="es-UY" dirty="0" smtClean="0"/>
                <a:t>!</a:t>
              </a:r>
              <a:endParaRPr lang="es-UY" dirty="0"/>
            </a:p>
          </p:txBody>
        </p:sp>
      </p:grpSp>
    </p:spTree>
    <p:extLst>
      <p:ext uri="{BB962C8B-B14F-4D97-AF65-F5344CB8AC3E}">
        <p14:creationId xmlns:p14="http://schemas.microsoft.com/office/powerpoint/2010/main" val="40651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Recognizing language blocks in a piece of text.</a:t>
            </a:r>
          </a:p>
          <a:p>
            <a:r>
              <a:rPr lang="en-US" dirty="0" smtClean="0"/>
              <a:t>Widely used in many Internet applications</a:t>
            </a:r>
          </a:p>
          <a:p>
            <a:pPr marL="0" indent="0">
              <a:buNone/>
            </a:pPr>
            <a:r>
              <a:rPr lang="en-US" dirty="0"/>
              <a:t>Jorge Luis Borges (1899–1986), a giant in Latin American letters, wrote numerous books of poetry, fiction, and essays, and was a prodigious translator of authors such as Kipling, Woolf, Faulkner, and Poe</a:t>
            </a:r>
            <a:r>
              <a:rPr lang="en-US" dirty="0" smtClean="0"/>
              <a:t>. He is the author of this wonderful opening: </a:t>
            </a:r>
          </a:p>
          <a:p>
            <a:pPr marL="0" indent="0">
              <a:buNone/>
            </a:pPr>
            <a:r>
              <a:rPr lang="es-UY" i="1" cap="small" dirty="0" smtClean="0"/>
              <a:t>A </a:t>
            </a:r>
            <a:r>
              <a:rPr lang="es-UY" i="1" cap="small" dirty="0"/>
              <a:t>mi, tan</a:t>
            </a:r>
            <a:r>
              <a:rPr lang="es-UY" i="1" dirty="0"/>
              <a:t> luego, hablarme del finado Francisco Real. Yo lo conocí, y eso que éstos no eran sus barrios porque </a:t>
            </a:r>
            <a:r>
              <a:rPr lang="es-UY" i="1" dirty="0" smtClean="0"/>
              <a:t>él </a:t>
            </a:r>
            <a:r>
              <a:rPr lang="es-UY" i="1" dirty="0"/>
              <a:t>sabía tallar más bien por el Norte, por esos laos de la laguna de Guadalupe y la Batería. Arriba de tres veces no lo traté, y ésas en una misma noche, pero es noche que no se me olvidará, como que en ella vino la Lujanera porque sí a dormir en mi rancho y Rosendo Juárez dejó, para no volver, el Arroyo. </a:t>
            </a:r>
            <a:endParaRPr lang="en-US" i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well studied NLP problem</a:t>
            </a:r>
            <a:endParaRPr lang="en-US" dirty="0"/>
          </a:p>
        </p:txBody>
      </p:sp>
      <p:sp>
        <p:nvSpPr>
          <p:cNvPr id="4" name="Rectángulo redondeado 3"/>
          <p:cNvSpPr/>
          <p:nvPr/>
        </p:nvSpPr>
        <p:spPr>
          <a:xfrm>
            <a:off x="457201" y="2743200"/>
            <a:ext cx="8229598" cy="14369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ángulo redondeado 4"/>
          <p:cNvSpPr/>
          <p:nvPr/>
        </p:nvSpPr>
        <p:spPr>
          <a:xfrm>
            <a:off x="457198" y="4250304"/>
            <a:ext cx="8229601" cy="23536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Llamada rectangular 5"/>
          <p:cNvSpPr/>
          <p:nvPr/>
        </p:nvSpPr>
        <p:spPr>
          <a:xfrm>
            <a:off x="7228114" y="1857829"/>
            <a:ext cx="1030515" cy="435428"/>
          </a:xfrm>
          <a:prstGeom prst="wedgeRectCallout">
            <a:avLst>
              <a:gd name="adj1" fmla="val -26467"/>
              <a:gd name="adj2" fmla="val 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smtClean="0"/>
              <a:t>English</a:t>
            </a:r>
            <a:endParaRPr lang="es-UY" dirty="0"/>
          </a:p>
        </p:txBody>
      </p:sp>
      <p:sp>
        <p:nvSpPr>
          <p:cNvPr id="8" name="Llamada rectangular 7"/>
          <p:cNvSpPr/>
          <p:nvPr/>
        </p:nvSpPr>
        <p:spPr>
          <a:xfrm>
            <a:off x="8113485" y="3461657"/>
            <a:ext cx="1030515" cy="435428"/>
          </a:xfrm>
          <a:prstGeom prst="wedgeRectCallout">
            <a:avLst>
              <a:gd name="adj1" fmla="val -26467"/>
              <a:gd name="adj2" fmla="val 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Spanish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388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9"/>
            <a:ext cx="8229600" cy="1819048"/>
          </a:xfrm>
        </p:spPr>
        <p:txBody>
          <a:bodyPr/>
          <a:lstStyle/>
          <a:p>
            <a:r>
              <a:rPr lang="en-US" dirty="0" smtClean="0"/>
              <a:t>Measure the frequencies of consecutive letters.</a:t>
            </a:r>
          </a:p>
          <a:p>
            <a:r>
              <a:rPr lang="en-US" dirty="0" smtClean="0"/>
              <a:t>Each language has a characteristic signature in terms of n-gram frequencies.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 smtClean="0"/>
              <a:t>N-</a:t>
            </a:r>
            <a:r>
              <a:rPr lang="es-UY" dirty="0" err="1" smtClean="0"/>
              <a:t>grams</a:t>
            </a:r>
            <a:endParaRPr lang="es-UY" dirty="0"/>
          </a:p>
        </p:txBody>
      </p:sp>
      <p:sp>
        <p:nvSpPr>
          <p:cNvPr id="4" name="CuadroTexto 3"/>
          <p:cNvSpPr txBox="1"/>
          <p:nvPr/>
        </p:nvSpPr>
        <p:spPr>
          <a:xfrm>
            <a:off x="457201" y="3773713"/>
            <a:ext cx="8091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Jorge Luis Borges (1899–1986), a giant in Latin American letters, wrote numerous books of poetry, fiction, and essays, and was a prodigious translator of authors such as Kipling, Woolf, Faulkner, and Poe. He is the author of this wonderful opening: </a:t>
            </a:r>
            <a:r>
              <a:rPr lang="en-US" dirty="0" smtClean="0"/>
              <a:t> </a:t>
            </a:r>
            <a:r>
              <a:rPr lang="es-UY" i="1" cap="small" dirty="0" smtClean="0"/>
              <a:t>A </a:t>
            </a:r>
            <a:r>
              <a:rPr lang="es-UY" i="1" cap="small" dirty="0"/>
              <a:t>mi, tan</a:t>
            </a:r>
            <a:r>
              <a:rPr lang="es-UY" i="1" dirty="0"/>
              <a:t> luego, hablarme del finado Francisco Real. Yo lo conocí, y eso que éstos no eran sus barrios porque él sabía tallar más bien por el Norte, por esos laos de la laguna de Guadalupe y la Batería. Arriba de tres veces no lo traté, y ésas en una misma noche, pero es noche que no se me olvidará, como que en ella vino la </a:t>
            </a:r>
            <a:r>
              <a:rPr lang="es-UY" i="1" dirty="0" err="1"/>
              <a:t>Lujanera</a:t>
            </a:r>
            <a:r>
              <a:rPr lang="es-UY" i="1" dirty="0"/>
              <a:t> porque sí a dormir en mi rancho y Rosendo Juárez dejó, para no volver, el Arroyo. </a:t>
            </a:r>
            <a:endParaRPr lang="en-US" i="1" dirty="0"/>
          </a:p>
          <a:p>
            <a:endParaRPr lang="es-UY" dirty="0"/>
          </a:p>
        </p:txBody>
      </p:sp>
      <p:sp>
        <p:nvSpPr>
          <p:cNvPr id="5" name="Rectángulo redondeado 4"/>
          <p:cNvSpPr/>
          <p:nvPr/>
        </p:nvSpPr>
        <p:spPr>
          <a:xfrm>
            <a:off x="6516914" y="3773713"/>
            <a:ext cx="362857" cy="319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ángulo redondeado 6"/>
          <p:cNvSpPr/>
          <p:nvPr/>
        </p:nvSpPr>
        <p:spPr>
          <a:xfrm>
            <a:off x="4013200" y="5725884"/>
            <a:ext cx="362857" cy="319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293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9"/>
            <a:ext cx="8229600" cy="1819048"/>
          </a:xfrm>
        </p:spPr>
        <p:txBody>
          <a:bodyPr/>
          <a:lstStyle/>
          <a:p>
            <a:r>
              <a:rPr lang="en-US" dirty="0" smtClean="0"/>
              <a:t>Measure the frequencies of consecutive letters.</a:t>
            </a:r>
          </a:p>
          <a:p>
            <a:r>
              <a:rPr lang="en-US" dirty="0" smtClean="0"/>
              <a:t>Each language has a characteristic signature in terms of n-gram frequencies.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N-grams in our problem</a:t>
            </a:r>
            <a:endParaRPr lang="en-US" dirty="0"/>
          </a:p>
        </p:txBody>
      </p:sp>
      <p:sp>
        <p:nvSpPr>
          <p:cNvPr id="5" name="Rectángulo redondeado 4"/>
          <p:cNvSpPr/>
          <p:nvPr/>
        </p:nvSpPr>
        <p:spPr>
          <a:xfrm>
            <a:off x="6357258" y="3940627"/>
            <a:ext cx="500742" cy="3048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CuadroTexto 5"/>
          <p:cNvSpPr txBox="1"/>
          <p:nvPr/>
        </p:nvSpPr>
        <p:spPr>
          <a:xfrm>
            <a:off x="1018759" y="3908363"/>
            <a:ext cx="671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Eduardo Giménez  ’  ; DROP </a:t>
            </a:r>
            <a:r>
              <a:rPr lang="es-UY" dirty="0" err="1" smtClean="0"/>
              <a:t>Table</a:t>
            </a:r>
            <a:r>
              <a:rPr lang="es-UY" dirty="0" smtClean="0"/>
              <a:t> </a:t>
            </a:r>
            <a:r>
              <a:rPr lang="es-UY" dirty="0" err="1" smtClean="0"/>
              <a:t>users</a:t>
            </a:r>
            <a:r>
              <a:rPr lang="es-UY" dirty="0" smtClean="0"/>
              <a:t>; SELECT </a:t>
            </a:r>
            <a:r>
              <a:rPr lang="es-UY" dirty="0" err="1" smtClean="0"/>
              <a:t>userinfo</a:t>
            </a:r>
            <a:r>
              <a:rPr lang="es-UY" dirty="0" smtClean="0"/>
              <a:t> WHERE ‘t’=‘t</a:t>
            </a:r>
            <a:endParaRPr lang="es-UY" dirty="0"/>
          </a:p>
        </p:txBody>
      </p:sp>
      <p:sp>
        <p:nvSpPr>
          <p:cNvPr id="8" name="Rectángulo redondeado 7"/>
          <p:cNvSpPr/>
          <p:nvPr/>
        </p:nvSpPr>
        <p:spPr>
          <a:xfrm>
            <a:off x="5297714" y="3908363"/>
            <a:ext cx="304800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Rectángulo redondeado 8"/>
          <p:cNvSpPr/>
          <p:nvPr/>
        </p:nvSpPr>
        <p:spPr>
          <a:xfrm>
            <a:off x="7293429" y="3879336"/>
            <a:ext cx="304800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Rectángulo redondeado 9"/>
          <p:cNvSpPr/>
          <p:nvPr/>
        </p:nvSpPr>
        <p:spPr>
          <a:xfrm>
            <a:off x="3410857" y="3882572"/>
            <a:ext cx="304800" cy="3693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1" name="CuadroTexto 10"/>
          <p:cNvSpPr txBox="1"/>
          <p:nvPr/>
        </p:nvSpPr>
        <p:spPr>
          <a:xfrm>
            <a:off x="3606799" y="5405789"/>
            <a:ext cx="397140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UY" dirty="0" err="1" smtClean="0"/>
              <a:t>Very</a:t>
            </a:r>
            <a:r>
              <a:rPr lang="es-UY" dirty="0" smtClean="0"/>
              <a:t> </a:t>
            </a:r>
            <a:r>
              <a:rPr lang="es-UY" dirty="0" err="1" smtClean="0"/>
              <a:t>low</a:t>
            </a:r>
            <a:r>
              <a:rPr lang="es-UY" dirty="0" smtClean="0"/>
              <a:t> </a:t>
            </a:r>
            <a:r>
              <a:rPr lang="es-UY" dirty="0" err="1" smtClean="0"/>
              <a:t>frequency</a:t>
            </a:r>
            <a:r>
              <a:rPr lang="es-UY" dirty="0" smtClean="0"/>
              <a:t> in </a:t>
            </a:r>
            <a:r>
              <a:rPr lang="es-UY" dirty="0" err="1" smtClean="0"/>
              <a:t>Uruguayan</a:t>
            </a:r>
            <a:r>
              <a:rPr lang="es-UY" dirty="0" smtClean="0"/>
              <a:t> </a:t>
            </a:r>
            <a:r>
              <a:rPr lang="es-UY" dirty="0" err="1" smtClean="0"/>
              <a:t>names</a:t>
            </a:r>
            <a:endParaRPr lang="es-UY" dirty="0"/>
          </a:p>
        </p:txBody>
      </p:sp>
      <p:cxnSp>
        <p:nvCxnSpPr>
          <p:cNvPr id="16" name="Conector recto de flecha 15"/>
          <p:cNvCxnSpPr>
            <a:endCxn id="11" idx="0"/>
          </p:cNvCxnSpPr>
          <p:nvPr/>
        </p:nvCxnSpPr>
        <p:spPr>
          <a:xfrm>
            <a:off x="3759199" y="4277695"/>
            <a:ext cx="1833304" cy="11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endCxn id="11" idx="0"/>
          </p:cNvCxnSpPr>
          <p:nvPr/>
        </p:nvCxnSpPr>
        <p:spPr>
          <a:xfrm>
            <a:off x="5432878" y="4303486"/>
            <a:ext cx="159625" cy="110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endCxn id="11" idx="0"/>
          </p:cNvCxnSpPr>
          <p:nvPr/>
        </p:nvCxnSpPr>
        <p:spPr>
          <a:xfrm flipH="1">
            <a:off x="5592503" y="4245430"/>
            <a:ext cx="1026015" cy="1160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9" idx="2"/>
            <a:endCxn id="11" idx="0"/>
          </p:cNvCxnSpPr>
          <p:nvPr/>
        </p:nvCxnSpPr>
        <p:spPr>
          <a:xfrm flipH="1">
            <a:off x="5592503" y="4248668"/>
            <a:ext cx="1853326" cy="115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a ML, </a:t>
            </a:r>
            <a:r>
              <a:rPr lang="en-US" u="sng" dirty="0" smtClean="0"/>
              <a:t>non supervised approach</a:t>
            </a:r>
            <a:r>
              <a:rPr lang="en-US" dirty="0" smtClean="0"/>
              <a:t> for detecting code injection in web </a:t>
            </a:r>
            <a:r>
              <a:rPr lang="en-US" dirty="0" smtClean="0"/>
              <a:t>applications based on a</a:t>
            </a:r>
            <a:r>
              <a:rPr lang="en-US" dirty="0" smtClean="0"/>
              <a:t> </a:t>
            </a:r>
            <a:r>
              <a:rPr lang="en-US" u="sng" dirty="0" smtClean="0"/>
              <a:t>language perspective</a:t>
            </a:r>
            <a:r>
              <a:rPr lang="en-US" dirty="0" smtClean="0"/>
              <a:t> and the use of </a:t>
            </a:r>
            <a:r>
              <a:rPr lang="en-US" u="sng" dirty="0" smtClean="0"/>
              <a:t>n-grams as attributes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Learn / check </a:t>
            </a:r>
            <a:r>
              <a:rPr lang="en-US" dirty="0" smtClean="0"/>
              <a:t>feasibility applying the n-gram approach to a case study</a:t>
            </a:r>
          </a:p>
          <a:p>
            <a:endParaRPr lang="en-US" dirty="0"/>
          </a:p>
          <a:p>
            <a:r>
              <a:rPr lang="en-US" dirty="0" smtClean="0"/>
              <a:t>Compare several outlier detection criteria</a:t>
            </a:r>
          </a:p>
          <a:p>
            <a:endParaRPr lang="en-US" dirty="0"/>
          </a:p>
          <a:p>
            <a:r>
              <a:rPr lang="en-US" dirty="0" smtClean="0"/>
              <a:t>Extend to attack classification 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1155700" y="5842604"/>
            <a:ext cx="797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DROP / TABLE / </a:t>
            </a:r>
            <a:r>
              <a:rPr lang="es-ES" dirty="0" err="1" smtClean="0"/>
              <a:t>users</a:t>
            </a:r>
            <a:r>
              <a:rPr lang="es-ES" dirty="0" smtClean="0"/>
              <a:t> / SELECT / </a:t>
            </a:r>
            <a:r>
              <a:rPr lang="es-ES" dirty="0" err="1" smtClean="0"/>
              <a:t>userinfo</a:t>
            </a:r>
            <a:r>
              <a:rPr lang="es-ES" dirty="0" smtClean="0"/>
              <a:t> / WHERE / ‘t’=t’</a:t>
            </a:r>
            <a:endParaRPr lang="es-UY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49831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Because </a:t>
            </a:r>
            <a:r>
              <a:rPr lang="en-US" dirty="0" smtClean="0"/>
              <a:t>it is simple</a:t>
            </a:r>
          </a:p>
          <a:p>
            <a:endParaRPr lang="en-US" dirty="0" smtClean="0"/>
          </a:p>
          <a:p>
            <a:r>
              <a:rPr lang="en-US" dirty="0" smtClean="0"/>
              <a:t>Because it is successfully used in other </a:t>
            </a:r>
            <a:r>
              <a:rPr lang="en-US" dirty="0" smtClean="0"/>
              <a:t>domains</a:t>
            </a:r>
          </a:p>
          <a:p>
            <a:endParaRPr lang="en-US" dirty="0"/>
          </a:p>
          <a:p>
            <a:r>
              <a:rPr lang="en-US" dirty="0" smtClean="0"/>
              <a:t>Because </a:t>
            </a:r>
            <a:r>
              <a:rPr lang="en-US" dirty="0" smtClean="0"/>
              <a:t>it circumvents the problem of breaking useful sequences during tokenization</a:t>
            </a:r>
          </a:p>
          <a:p>
            <a:pPr lvl="1"/>
            <a:r>
              <a:rPr lang="es-UY" b="1" dirty="0" smtClean="0"/>
              <a:t>‘</a:t>
            </a:r>
            <a:r>
              <a:rPr lang="es-UY" b="1" dirty="0" smtClean="0">
                <a:solidFill>
                  <a:srgbClr val="FF0000"/>
                </a:solidFill>
              </a:rPr>
              <a:t>;</a:t>
            </a:r>
            <a:r>
              <a:rPr lang="es-UY" dirty="0" err="1" smtClean="0"/>
              <a:t>DROP+TABLE</a:t>
            </a:r>
            <a:r>
              <a:rPr lang="es-UY" dirty="0" err="1" smtClean="0"/>
              <a:t>+</a:t>
            </a:r>
            <a:r>
              <a:rPr lang="es-UY" dirty="0" err="1" smtClean="0"/>
              <a:t>users</a:t>
            </a:r>
            <a:r>
              <a:rPr lang="es-UY" b="1" dirty="0" err="1" smtClean="0">
                <a:solidFill>
                  <a:srgbClr val="FF0000"/>
                </a:solidFill>
              </a:rPr>
              <a:t>;</a:t>
            </a:r>
            <a:r>
              <a:rPr lang="es-UY" dirty="0" err="1" smtClean="0"/>
              <a:t>SELECT</a:t>
            </a:r>
            <a:r>
              <a:rPr lang="es-UY" dirty="0" err="1" smtClean="0"/>
              <a:t>+</a:t>
            </a:r>
            <a:r>
              <a:rPr lang="es-UY" dirty="0" err="1" smtClean="0"/>
              <a:t>userinfo</a:t>
            </a:r>
            <a:r>
              <a:rPr lang="es-UY" dirty="0" err="1" smtClean="0"/>
              <a:t>+</a:t>
            </a:r>
            <a:r>
              <a:rPr lang="es-UY" dirty="0" err="1" smtClean="0"/>
              <a:t>WHERE</a:t>
            </a:r>
            <a:r>
              <a:rPr lang="es-UY" dirty="0"/>
              <a:t>+</a:t>
            </a:r>
            <a:r>
              <a:rPr lang="es-UY" dirty="0" smtClean="0"/>
              <a:t>‘t</a:t>
            </a:r>
            <a:r>
              <a:rPr lang="es-UY" dirty="0"/>
              <a:t>’=‘</a:t>
            </a:r>
            <a:r>
              <a:rPr lang="es-UY" dirty="0" smtClean="0"/>
              <a:t>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the n-gram approach?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10" y="1597049"/>
            <a:ext cx="2990850" cy="1019175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155701" y="5845755"/>
            <a:ext cx="768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‘; / ;D / DR / RO / OP / P+ / +T / TA / AB / BL / LE / E+ / +u / </a:t>
            </a:r>
            <a:r>
              <a:rPr lang="es-ES" dirty="0" err="1" smtClean="0"/>
              <a:t>us</a:t>
            </a:r>
            <a:r>
              <a:rPr lang="es-ES" dirty="0" smtClean="0"/>
              <a:t> / se / </a:t>
            </a:r>
            <a:r>
              <a:rPr lang="es-ES" dirty="0" err="1" smtClean="0"/>
              <a:t>er</a:t>
            </a:r>
            <a:r>
              <a:rPr lang="es-ES" dirty="0" smtClean="0"/>
              <a:t> / </a:t>
            </a:r>
            <a:r>
              <a:rPr lang="es-ES" dirty="0" err="1" smtClean="0"/>
              <a:t>rs</a:t>
            </a:r>
            <a:r>
              <a:rPr lang="es-ES" dirty="0" smtClean="0"/>
              <a:t> / s; /…</a:t>
            </a:r>
            <a:endParaRPr lang="es-UY" dirty="0"/>
          </a:p>
        </p:txBody>
      </p:sp>
      <p:sp>
        <p:nvSpPr>
          <p:cNvPr id="7" name="6 Rectángulo"/>
          <p:cNvSpPr/>
          <p:nvPr/>
        </p:nvSpPr>
        <p:spPr>
          <a:xfrm>
            <a:off x="1270000" y="5150322"/>
            <a:ext cx="3810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9 Rectángulo"/>
          <p:cNvSpPr/>
          <p:nvPr/>
        </p:nvSpPr>
        <p:spPr>
          <a:xfrm>
            <a:off x="1270000" y="5150322"/>
            <a:ext cx="3810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368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model must be </a:t>
            </a:r>
            <a:r>
              <a:rPr lang="en-US" u="sng" dirty="0" smtClean="0"/>
              <a:t>simple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 method shall </a:t>
            </a:r>
            <a:r>
              <a:rPr lang="en-US" u="sng" dirty="0" smtClean="0"/>
              <a:t>explain</a:t>
            </a:r>
            <a:r>
              <a:rPr lang="en-US" dirty="0" smtClean="0"/>
              <a:t> why a request is an outlier</a:t>
            </a:r>
          </a:p>
          <a:p>
            <a:endParaRPr lang="en-US" dirty="0" smtClean="0"/>
          </a:p>
          <a:p>
            <a:r>
              <a:rPr lang="en-US" dirty="0" smtClean="0"/>
              <a:t>It must work on the raw, </a:t>
            </a:r>
            <a:r>
              <a:rPr lang="en-US" u="sng" dirty="0" smtClean="0"/>
              <a:t>low-level data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00" y="5303520"/>
            <a:ext cx="2155700" cy="140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0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2260601" y="4999372"/>
            <a:ext cx="6400800" cy="906128"/>
          </a:xfrm>
        </p:spPr>
        <p:txBody>
          <a:bodyPr/>
          <a:lstStyle/>
          <a:p>
            <a:pPr algn="l"/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4" name="AutoShape 2" descr="Resultado de imagen de car design"/>
          <p:cNvSpPr>
            <a:spLocks noChangeAspect="1" noChangeArrowheads="1"/>
          </p:cNvSpPr>
          <p:nvPr/>
        </p:nvSpPr>
        <p:spPr bwMode="auto">
          <a:xfrm>
            <a:off x="155575" y="-1531938"/>
            <a:ext cx="56673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2986314"/>
            <a:ext cx="3206750" cy="17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6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286000" y="402542"/>
            <a:ext cx="6400800" cy="862014"/>
          </a:xfrm>
        </p:spPr>
        <p:txBody>
          <a:bodyPr/>
          <a:lstStyle/>
          <a:p>
            <a:r>
              <a:rPr lang="en-US" dirty="0" smtClean="0"/>
              <a:t>HTTP requests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420691" y="1987341"/>
            <a:ext cx="826610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/>
              <a:t>POST http://localhost:8080/tienda1/publico/anadir.jsp HTTP/1.1</a:t>
            </a:r>
          </a:p>
          <a:p>
            <a:r>
              <a:rPr lang="es-UY" sz="1400" dirty="0" err="1"/>
              <a:t>User-Agent</a:t>
            </a:r>
            <a:r>
              <a:rPr lang="es-UY" sz="1400" dirty="0"/>
              <a:t>: Mozilla/5.0 (compatible; </a:t>
            </a:r>
            <a:r>
              <a:rPr lang="es-UY" sz="1400" dirty="0" err="1"/>
              <a:t>Konqueror</a:t>
            </a:r>
            <a:r>
              <a:rPr lang="es-UY" sz="1400" dirty="0"/>
              <a:t>/3.5; Linux) KHTML/3.5.8 (</a:t>
            </a:r>
            <a:r>
              <a:rPr lang="es-UY" sz="1400" dirty="0" err="1"/>
              <a:t>like</a:t>
            </a:r>
            <a:r>
              <a:rPr lang="es-UY" sz="1400" dirty="0"/>
              <a:t> </a:t>
            </a:r>
            <a:r>
              <a:rPr lang="es-UY" sz="1400" dirty="0" err="1"/>
              <a:t>Gecko</a:t>
            </a:r>
            <a:r>
              <a:rPr lang="es-UY" sz="1400" dirty="0"/>
              <a:t>)</a:t>
            </a:r>
          </a:p>
          <a:p>
            <a:r>
              <a:rPr lang="es-UY" sz="1400" dirty="0" err="1"/>
              <a:t>Pragma</a:t>
            </a:r>
            <a:r>
              <a:rPr lang="es-UY" sz="1400" dirty="0"/>
              <a:t>: no-cache</a:t>
            </a:r>
          </a:p>
          <a:p>
            <a:r>
              <a:rPr lang="es-UY" sz="1400" dirty="0"/>
              <a:t>Cache-control: no-cache</a:t>
            </a:r>
          </a:p>
          <a:p>
            <a:r>
              <a:rPr lang="es-UY" sz="1400" dirty="0" err="1"/>
              <a:t>Accept</a:t>
            </a:r>
            <a:r>
              <a:rPr lang="es-UY" sz="1400" dirty="0"/>
              <a:t>: </a:t>
            </a:r>
            <a:r>
              <a:rPr lang="es-UY" sz="1400" dirty="0" err="1"/>
              <a:t>text</a:t>
            </a:r>
            <a:r>
              <a:rPr lang="es-UY" sz="1400" dirty="0"/>
              <a:t>/</a:t>
            </a:r>
            <a:r>
              <a:rPr lang="es-UY" sz="1400" dirty="0" err="1"/>
              <a:t>xml,application</a:t>
            </a:r>
            <a:r>
              <a:rPr lang="es-UY" sz="1400" dirty="0"/>
              <a:t>/</a:t>
            </a:r>
            <a:r>
              <a:rPr lang="es-UY" sz="1400" dirty="0" err="1"/>
              <a:t>xml,application</a:t>
            </a:r>
            <a:r>
              <a:rPr lang="es-UY" sz="1400" dirty="0"/>
              <a:t>/</a:t>
            </a:r>
            <a:r>
              <a:rPr lang="es-UY" sz="1400" dirty="0" err="1"/>
              <a:t>xhtml+xml,text</a:t>
            </a:r>
            <a:r>
              <a:rPr lang="es-UY" sz="1400" dirty="0"/>
              <a:t>/</a:t>
            </a:r>
            <a:r>
              <a:rPr lang="es-UY" sz="1400" dirty="0" err="1"/>
              <a:t>html;q</a:t>
            </a:r>
            <a:r>
              <a:rPr lang="es-UY" sz="1400" dirty="0"/>
              <a:t>=0.9,text/</a:t>
            </a:r>
            <a:r>
              <a:rPr lang="es-UY" sz="1400" dirty="0" err="1"/>
              <a:t>plain;q</a:t>
            </a:r>
            <a:r>
              <a:rPr lang="es-UY" sz="1400" dirty="0"/>
              <a:t>=0.8,image/</a:t>
            </a:r>
            <a:r>
              <a:rPr lang="es-UY" sz="1400" dirty="0" err="1"/>
              <a:t>png</a:t>
            </a:r>
            <a:r>
              <a:rPr lang="es-UY" sz="1400" dirty="0"/>
              <a:t>,*/*;q=0.5</a:t>
            </a:r>
          </a:p>
          <a:p>
            <a:r>
              <a:rPr lang="es-UY" sz="1400" dirty="0" err="1"/>
              <a:t>Accept-Encoding</a:t>
            </a:r>
            <a:r>
              <a:rPr lang="es-UY" sz="1400" dirty="0"/>
              <a:t>: x-</a:t>
            </a:r>
            <a:r>
              <a:rPr lang="es-UY" sz="1400" dirty="0" err="1"/>
              <a:t>gzip</a:t>
            </a:r>
            <a:r>
              <a:rPr lang="es-UY" sz="1400" dirty="0"/>
              <a:t>, x-</a:t>
            </a:r>
            <a:r>
              <a:rPr lang="es-UY" sz="1400" dirty="0" err="1"/>
              <a:t>deflate</a:t>
            </a:r>
            <a:r>
              <a:rPr lang="es-UY" sz="1400" dirty="0"/>
              <a:t>, </a:t>
            </a:r>
            <a:r>
              <a:rPr lang="es-UY" sz="1400" dirty="0" err="1"/>
              <a:t>gzip</a:t>
            </a:r>
            <a:r>
              <a:rPr lang="es-UY" sz="1400" dirty="0"/>
              <a:t>, </a:t>
            </a:r>
            <a:r>
              <a:rPr lang="es-UY" sz="1400" dirty="0" err="1"/>
              <a:t>deflate</a:t>
            </a:r>
            <a:endParaRPr lang="es-UY" sz="1400" dirty="0"/>
          </a:p>
          <a:p>
            <a:r>
              <a:rPr lang="es-UY" sz="1400" dirty="0" err="1"/>
              <a:t>Accept-Charset</a:t>
            </a:r>
            <a:r>
              <a:rPr lang="es-UY" sz="1400" dirty="0"/>
              <a:t>: utf-8, utf-8;q=0.5, *;q=0.5</a:t>
            </a:r>
          </a:p>
          <a:p>
            <a:r>
              <a:rPr lang="es-UY" sz="1400" dirty="0" err="1"/>
              <a:t>Accept-Language</a:t>
            </a:r>
            <a:r>
              <a:rPr lang="es-UY" sz="1400" dirty="0"/>
              <a:t>: en</a:t>
            </a:r>
          </a:p>
          <a:p>
            <a:r>
              <a:rPr lang="es-UY" sz="1400" dirty="0"/>
              <a:t>Host: localhost:8080</a:t>
            </a:r>
          </a:p>
          <a:p>
            <a:r>
              <a:rPr lang="es-UY" sz="1400" dirty="0"/>
              <a:t>Cookie: JSESSIONID=933185092E0B668B90676E0A2B0767AF</a:t>
            </a:r>
          </a:p>
          <a:p>
            <a:r>
              <a:rPr lang="es-UY" sz="1400" dirty="0"/>
              <a:t>Content-</a:t>
            </a:r>
            <a:r>
              <a:rPr lang="es-UY" sz="1400" dirty="0" err="1"/>
              <a:t>Type</a:t>
            </a:r>
            <a:r>
              <a:rPr lang="es-UY" sz="1400" dirty="0"/>
              <a:t>: </a:t>
            </a:r>
            <a:r>
              <a:rPr lang="es-UY" sz="1400" dirty="0" err="1"/>
              <a:t>application</a:t>
            </a:r>
            <a:r>
              <a:rPr lang="es-UY" sz="1400" dirty="0"/>
              <a:t>/x-www-</a:t>
            </a:r>
            <a:r>
              <a:rPr lang="es-UY" sz="1400" dirty="0" err="1"/>
              <a:t>form</a:t>
            </a:r>
            <a:r>
              <a:rPr lang="es-UY" sz="1400" dirty="0"/>
              <a:t>-</a:t>
            </a:r>
            <a:r>
              <a:rPr lang="es-UY" sz="1400" dirty="0" err="1"/>
              <a:t>urlencoded</a:t>
            </a:r>
            <a:endParaRPr lang="es-UY" sz="1400" dirty="0"/>
          </a:p>
          <a:p>
            <a:r>
              <a:rPr lang="es-UY" sz="1400" dirty="0" err="1"/>
              <a:t>Connection</a:t>
            </a:r>
            <a:r>
              <a:rPr lang="es-UY" sz="1400" dirty="0"/>
              <a:t>: </a:t>
            </a:r>
            <a:r>
              <a:rPr lang="es-UY" sz="1400" dirty="0" err="1"/>
              <a:t>close</a:t>
            </a:r>
            <a:endParaRPr lang="es-UY" sz="1400" dirty="0"/>
          </a:p>
          <a:p>
            <a:r>
              <a:rPr lang="es-UY" sz="1400" dirty="0"/>
              <a:t>Content-</a:t>
            </a:r>
            <a:r>
              <a:rPr lang="es-UY" sz="1400" dirty="0" err="1"/>
              <a:t>Length</a:t>
            </a:r>
            <a:r>
              <a:rPr lang="es-UY" sz="1400" dirty="0"/>
              <a:t>: 68</a:t>
            </a:r>
          </a:p>
          <a:p>
            <a:endParaRPr lang="es-UY" sz="1400" dirty="0"/>
          </a:p>
          <a:p>
            <a:r>
              <a:rPr lang="es-UY" sz="1400" dirty="0"/>
              <a:t>id=3&amp;nombre=</a:t>
            </a:r>
            <a:r>
              <a:rPr lang="es-UY" sz="1400" dirty="0" err="1"/>
              <a:t>Vino+Rioja&amp;precio</a:t>
            </a:r>
            <a:r>
              <a:rPr lang="es-UY" sz="1400" dirty="0"/>
              <a:t>=100&amp;cantidad=55&amp;B1=</a:t>
            </a:r>
            <a:r>
              <a:rPr lang="es-UY" sz="1400" dirty="0" err="1"/>
              <a:t>Añadir+al+carrito</a:t>
            </a:r>
            <a:endParaRPr lang="es-UY" sz="1400" dirty="0"/>
          </a:p>
          <a:p>
            <a:endParaRPr lang="es-UY" sz="1400" dirty="0"/>
          </a:p>
        </p:txBody>
      </p:sp>
      <p:sp>
        <p:nvSpPr>
          <p:cNvPr id="5" name="4 Llamada rectangular"/>
          <p:cNvSpPr/>
          <p:nvPr/>
        </p:nvSpPr>
        <p:spPr>
          <a:xfrm>
            <a:off x="562706" y="1309469"/>
            <a:ext cx="1448973" cy="612648"/>
          </a:xfrm>
          <a:prstGeom prst="wedgeRectCallout">
            <a:avLst>
              <a:gd name="adj1" fmla="val -20011"/>
              <a:gd name="adj2" fmla="val 113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53 fields</a:t>
            </a:r>
            <a:endParaRPr lang="en-US" dirty="0"/>
          </a:p>
        </p:txBody>
      </p:sp>
      <p:sp>
        <p:nvSpPr>
          <p:cNvPr id="6" name="5 Llamada rectangular"/>
          <p:cNvSpPr/>
          <p:nvPr/>
        </p:nvSpPr>
        <p:spPr>
          <a:xfrm>
            <a:off x="1012873" y="5739618"/>
            <a:ext cx="4065564" cy="837732"/>
          </a:xfrm>
          <a:prstGeom prst="wedgeRectCallout">
            <a:avLst>
              <a:gd name="adj1" fmla="val -22621"/>
              <a:gd name="adj2" fmla="val -105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of them may have an internal structure made of field definitions (field=value) separated by a symbol </a:t>
            </a:r>
            <a:r>
              <a:rPr lang="en-US" dirty="0" smtClean="0"/>
              <a:t>(&amp;).</a:t>
            </a:r>
            <a:endParaRPr lang="en-US" dirty="0"/>
          </a:p>
        </p:txBody>
      </p:sp>
      <p:sp>
        <p:nvSpPr>
          <p:cNvPr id="8" name="7 Llamada rectangular"/>
          <p:cNvSpPr/>
          <p:nvPr/>
        </p:nvSpPr>
        <p:spPr>
          <a:xfrm>
            <a:off x="6822830" y="3657600"/>
            <a:ext cx="1688123" cy="1463040"/>
          </a:xfrm>
          <a:prstGeom prst="wedgeRectCallout">
            <a:avLst>
              <a:gd name="adj1" fmla="val -107892"/>
              <a:gd name="adj2" fmla="val 4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Subfields may depend on the URL</a:t>
            </a:r>
            <a:endParaRPr lang="en-US" dirty="0"/>
          </a:p>
        </p:txBody>
      </p:sp>
      <p:sp>
        <p:nvSpPr>
          <p:cNvPr id="9" name="8 Rectángulo"/>
          <p:cNvSpPr/>
          <p:nvPr/>
        </p:nvSpPr>
        <p:spPr>
          <a:xfrm>
            <a:off x="6822830" y="5491851"/>
            <a:ext cx="2194560" cy="1333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now on, “field” stands for either an HTTP field or an application subfield.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3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2438"/>
                <a:ext cx="8391378" cy="49831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A mapping associating two attributes to each collected field: its length and </a:t>
                </a:r>
                <a:r>
                  <a:rPr lang="en-US" i="1" dirty="0" smtClean="0"/>
                  <a:t>language (type)</a:t>
                </a:r>
                <a:r>
                  <a:rPr lang="en-US" dirty="0"/>
                  <a:t> </a:t>
                </a:r>
                <a:r>
                  <a:rPr lang="en-US" dirty="0" smtClean="0"/>
                  <a:t>of its contents.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 language is a mapping associating a probability distribution for “n-gram </a:t>
                </a:r>
                <a:r>
                  <a:rPr lang="en-US" dirty="0" smtClean="0"/>
                  <a:t>attributes</a:t>
                </a:r>
                <a:r>
                  <a:rPr lang="en-US" dirty="0" smtClean="0"/>
                  <a:t>” </a:t>
                </a:r>
                <a:r>
                  <a:rPr lang="en-US" dirty="0" smtClean="0"/>
                  <a:t>collected during training.</a:t>
                </a:r>
              </a:p>
              <a:p>
                <a:pPr lvl="1"/>
                <a:r>
                  <a:rPr lang="en-US" dirty="0" smtClean="0"/>
                  <a:t>Considers all n-grams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in field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such that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baseline="-25000" dirty="0" smtClean="0"/>
                  <a:t> </a:t>
                </a:r>
                <a:r>
                  <a:rPr lang="en-US" dirty="0" smtClean="0"/>
                  <a:t>| ≤ N. </a:t>
                </a:r>
              </a:p>
              <a:p>
                <a:pPr lvl="1"/>
                <a:r>
                  <a:rPr lang="en-US" dirty="0" smtClean="0"/>
                  <a:t>Possible values for </a:t>
                </a:r>
                <a:r>
                  <a:rPr lang="en-US" dirty="0" smtClean="0"/>
                  <a:t>N=1,2,3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Beyond N=3, frequencies are too low to characterize the language.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Which attribute for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? </a:t>
                </a:r>
                <a:r>
                  <a:rPr lang="en-US" dirty="0" smtClean="0"/>
                  <a:t>Several possible choices</a:t>
                </a:r>
              </a:p>
              <a:p>
                <a:endParaRPr lang="es-UY" dirty="0" smtClean="0"/>
              </a:p>
              <a:p>
                <a:endParaRPr lang="es-UY" dirty="0" smtClean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2438"/>
                <a:ext cx="8391378" cy="4983163"/>
              </a:xfrm>
              <a:blipFill rotWithShape="1">
                <a:blip r:embed="rId2"/>
                <a:stretch>
                  <a:fillRect l="-654" t="-245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pic>
        <p:nvPicPr>
          <p:cNvPr id="4" name="Picture 18" descr="Resultado de imagen de mathematical model 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86" y="426688"/>
            <a:ext cx="868714" cy="8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2243413" y="4690944"/>
            <a:ext cx="6400800" cy="1752600"/>
          </a:xfrm>
        </p:spPr>
        <p:txBody>
          <a:bodyPr/>
          <a:lstStyle/>
          <a:p>
            <a:pPr algn="l"/>
            <a:r>
              <a:rPr lang="en-US" dirty="0" smtClean="0"/>
              <a:t>Context &amp; motivations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6" y="3043000"/>
            <a:ext cx="23100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5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 smtClean="0"/>
                  <a:t>N-gram </a:t>
                </a:r>
                <a:r>
                  <a:rPr lang="en-US" b="1" dirty="0" smtClean="0"/>
                  <a:t>local count: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𝑎𝑡𝑡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s-ES" b="0" i="1" smtClean="0">
                        <a:latin typeface="Cambria Math"/>
                      </a:rPr>
                      <m:t>#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Number of occurrences of s in the field x.</a:t>
                </a:r>
              </a:p>
              <a:p>
                <a:pPr lvl="1"/>
                <a:r>
                  <a:rPr lang="en-US" dirty="0" smtClean="0"/>
                  <a:t>Model estimation: average</a:t>
                </a:r>
                <a:r>
                  <a:rPr lang="en-US" dirty="0"/>
                  <a:t> </a:t>
                </a:r>
                <a:r>
                  <a:rPr lang="en-US" dirty="0" smtClean="0"/>
                  <a:t>in test instances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#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s-UY" i="1">
                                <a:latin typeface="Cambria Math"/>
                              </a:rPr>
                              <m:t>#</m:t>
                            </m:r>
                            <m:r>
                              <a:rPr lang="es-UY" i="1">
                                <a:latin typeface="Cambria Math"/>
                              </a:rPr>
                              <m:t>𝑖𝑛𝑠𝑡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Seems good for enumerated types (constant values)</a:t>
                </a:r>
              </a:p>
              <a:p>
                <a:pPr lvl="1"/>
                <a:r>
                  <a:rPr lang="en-US" dirty="0" smtClean="0"/>
                  <a:t>Not adequate for fields of variable length</a:t>
                </a:r>
              </a:p>
              <a:p>
                <a:pPr lvl="1"/>
                <a:r>
                  <a:rPr lang="en-US" dirty="0" smtClean="0"/>
                  <a:t>Attributes are integers (discrete variable)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  <a:blipFill rotWithShape="1">
                <a:blip r:embed="rId2"/>
                <a:stretch>
                  <a:fillRect l="-667" t="-370" b="-370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0" y="433388"/>
                <a:ext cx="6858000" cy="862014"/>
              </a:xfrm>
            </p:spPr>
            <p:txBody>
              <a:bodyPr/>
              <a:lstStyle/>
              <a:p>
                <a:r>
                  <a:rPr lang="en-US" dirty="0" smtClean="0"/>
                  <a:t>Which attribute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2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0" y="433388"/>
                <a:ext cx="6858000" cy="862014"/>
              </a:xfrm>
              <a:blipFill rotWithShape="1">
                <a:blip r:embed="rId3"/>
                <a:stretch>
                  <a:fillRect l="-2756" b="-13380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CuadroTexto"/>
          <p:cNvSpPr txBox="1"/>
          <p:nvPr/>
        </p:nvSpPr>
        <p:spPr>
          <a:xfrm>
            <a:off x="942535" y="5351488"/>
            <a:ext cx="460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/>
              <a:t>Accept-Encoding</a:t>
            </a:r>
            <a:r>
              <a:rPr lang="es-UY" dirty="0"/>
              <a:t>: x-</a:t>
            </a:r>
            <a:r>
              <a:rPr lang="es-UY" dirty="0" err="1"/>
              <a:t>gzip</a:t>
            </a:r>
            <a:r>
              <a:rPr lang="es-UY" dirty="0"/>
              <a:t>, x-</a:t>
            </a:r>
            <a:r>
              <a:rPr lang="es-UY" dirty="0" err="1"/>
              <a:t>deflate</a:t>
            </a:r>
            <a:r>
              <a:rPr lang="es-UY" dirty="0"/>
              <a:t>, </a:t>
            </a:r>
            <a:r>
              <a:rPr lang="es-UY" dirty="0" err="1"/>
              <a:t>gzip</a:t>
            </a:r>
            <a:r>
              <a:rPr lang="es-UY" dirty="0"/>
              <a:t>, </a:t>
            </a:r>
            <a:r>
              <a:rPr lang="es-UY" dirty="0" err="1"/>
              <a:t>deflate</a:t>
            </a:r>
            <a:endParaRPr lang="es-UY" dirty="0"/>
          </a:p>
        </p:txBody>
      </p:sp>
      <p:sp>
        <p:nvSpPr>
          <p:cNvPr id="5" name="4 Flecha derecha"/>
          <p:cNvSpPr/>
          <p:nvPr/>
        </p:nvSpPr>
        <p:spPr>
          <a:xfrm>
            <a:off x="5809956" y="53338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5 CuadroTexto"/>
          <p:cNvSpPr txBox="1"/>
          <p:nvPr/>
        </p:nvSpPr>
        <p:spPr>
          <a:xfrm>
            <a:off x="7155291" y="5333848"/>
            <a:ext cx="1529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i="1" dirty="0" err="1" smtClean="0"/>
              <a:t>att</a:t>
            </a:r>
            <a:r>
              <a:rPr lang="es-UY" sz="2200" i="1" dirty="0" smtClean="0"/>
              <a:t>(“x-”) = 2</a:t>
            </a:r>
            <a:endParaRPr lang="es-UY" sz="2200" i="1" dirty="0"/>
          </a:p>
        </p:txBody>
      </p:sp>
      <p:sp>
        <p:nvSpPr>
          <p:cNvPr id="7" name="6 Rectángulo"/>
          <p:cNvSpPr/>
          <p:nvPr/>
        </p:nvSpPr>
        <p:spPr>
          <a:xfrm>
            <a:off x="2637699" y="5358687"/>
            <a:ext cx="2910327" cy="434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14" y="433388"/>
            <a:ext cx="1300086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1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N-gram local frequency: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𝑎𝑡𝑡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s-UY" b="0" i="1" smtClean="0">
                        <a:latin typeface="Cambria Math"/>
                      </a:rPr>
                      <m:t>#</m:t>
                    </m:r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UY" b="0" i="1" smtClean="0">
                        <a:latin typeface="Cambria Math"/>
                      </a:rPr>
                      <m:t>/(</m:t>
                    </m:r>
                    <m:r>
                      <a:rPr lang="es-UY" b="0" i="1" smtClean="0">
                        <a:latin typeface="Cambria Math"/>
                      </a:rPr>
                      <m:t>𝑥</m:t>
                    </m:r>
                    <m:r>
                      <a:rPr lang="es-UY" b="0" i="1" smtClean="0">
                        <a:latin typeface="Cambria Math"/>
                      </a:rPr>
                      <m:t>.</m:t>
                    </m:r>
                    <m:r>
                      <a:rPr lang="es-UY" b="0" i="1" smtClean="0">
                        <a:latin typeface="Cambria Math"/>
                      </a:rPr>
                      <m:t>𝑙𝑒𝑛𝑔𝑡h</m:t>
                    </m:r>
                    <m:r>
                      <a:rPr lang="es-UY" b="0" i="1" smtClean="0">
                        <a:latin typeface="Cambria Math"/>
                      </a:rPr>
                      <m:t> −</m:t>
                    </m:r>
                    <m:d>
                      <m:dPr>
                        <m:begChr m:val="|"/>
                        <m:endChr m:val="|"/>
                        <m:ctrlPr>
                          <a:rPr lang="es-UY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UY" b="0" i="1" smtClean="0">
                        <a:latin typeface="Cambria Math"/>
                      </a:rPr>
                      <m:t>+1)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Relative frequency of  n-gram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in the field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Model estimation: average</a:t>
                </a:r>
                <a:r>
                  <a:rPr lang="en-US" dirty="0"/>
                  <a:t> </a:t>
                </a:r>
                <a:r>
                  <a:rPr lang="en-US" dirty="0" smtClean="0"/>
                  <a:t>in test instances: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s-E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/>
                                  </a:rPr>
                                  <m:t>𝑎𝑡𝑡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UY" b="0" i="1" smtClean="0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s-UY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s-UY" b="0" i="1" smtClean="0">
                                <a:latin typeface="Cambria Math"/>
                              </a:rPr>
                              <m:t>#</m:t>
                            </m:r>
                            <m:r>
                              <a:rPr lang="es-UY" b="0" i="1" smtClean="0">
                                <a:latin typeface="Cambria Math"/>
                              </a:rPr>
                              <m:t>𝑖𝑛𝑠𝑡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For fields of variable length</a:t>
                </a:r>
              </a:p>
              <a:p>
                <a:pPr lvl="1"/>
                <a:r>
                  <a:rPr lang="en-US" dirty="0" smtClean="0"/>
                  <a:t>Attributes are </a:t>
                </a:r>
                <a:r>
                  <a:rPr lang="en-US" u="sng" dirty="0" smtClean="0"/>
                  <a:t>real numbers</a:t>
                </a:r>
                <a:r>
                  <a:rPr lang="en-US" dirty="0"/>
                  <a:t> </a:t>
                </a:r>
                <a:r>
                  <a:rPr lang="en-US" dirty="0" smtClean="0"/>
                  <a:t>(continuous variable).</a:t>
                </a:r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  <a:blipFill rotWithShape="1">
                <a:blip r:embed="rId2"/>
                <a:stretch>
                  <a:fillRect l="-1037" t="-1848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1841500" y="433388"/>
                <a:ext cx="6845300" cy="862014"/>
              </a:xfrm>
            </p:spPr>
            <p:txBody>
              <a:bodyPr/>
              <a:lstStyle/>
              <a:p>
                <a:r>
                  <a:rPr lang="en-US" dirty="0" smtClean="0"/>
                  <a:t>Which attribute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2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41500" y="433388"/>
                <a:ext cx="6845300" cy="862014"/>
              </a:xfrm>
              <a:blipFill rotWithShape="1">
                <a:blip r:embed="rId5"/>
                <a:stretch>
                  <a:fillRect l="-2671" b="-13380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CuadroTexto"/>
          <p:cNvSpPr txBox="1"/>
          <p:nvPr/>
        </p:nvSpPr>
        <p:spPr>
          <a:xfrm>
            <a:off x="1354708" y="5395403"/>
            <a:ext cx="21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nombre</a:t>
            </a:r>
            <a:r>
              <a:rPr lang="es-UY" dirty="0" smtClean="0"/>
              <a:t>= </a:t>
            </a:r>
            <a:r>
              <a:rPr lang="es-UY" dirty="0" err="1" smtClean="0"/>
              <a:t>Vino+Rioja</a:t>
            </a:r>
            <a:endParaRPr lang="es-UY" dirty="0"/>
          </a:p>
        </p:txBody>
      </p:sp>
      <p:sp>
        <p:nvSpPr>
          <p:cNvPr id="5" name="4 Flecha derecha"/>
          <p:cNvSpPr/>
          <p:nvPr/>
        </p:nvSpPr>
        <p:spPr>
          <a:xfrm>
            <a:off x="3798232" y="53338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5 CuadroTexto"/>
          <p:cNvSpPr txBox="1"/>
          <p:nvPr/>
        </p:nvSpPr>
        <p:spPr>
          <a:xfrm>
            <a:off x="5143567" y="5333848"/>
            <a:ext cx="2489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i="1" dirty="0" err="1" smtClean="0"/>
              <a:t>att</a:t>
            </a:r>
            <a:r>
              <a:rPr lang="es-UY" sz="2200" i="1" dirty="0" smtClean="0"/>
              <a:t>(“o”) = 2/10 = 0,2</a:t>
            </a:r>
            <a:endParaRPr lang="es-UY" sz="2200" i="1" dirty="0"/>
          </a:p>
        </p:txBody>
      </p:sp>
      <p:sp>
        <p:nvSpPr>
          <p:cNvPr id="8" name="7 Rectángulo"/>
          <p:cNvSpPr/>
          <p:nvPr/>
        </p:nvSpPr>
        <p:spPr>
          <a:xfrm>
            <a:off x="2286000" y="5358687"/>
            <a:ext cx="1115208" cy="434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14" y="433388"/>
            <a:ext cx="1300086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3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Global estimation, instead of local one:</a:t>
                </a:r>
              </a:p>
              <a:p>
                <a:pPr lvl="1"/>
                <a:r>
                  <a:rPr lang="en-US" dirty="0" smtClean="0"/>
                  <a:t>Counts: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𝑎𝑡𝑡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s-E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UY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#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s-UY" i="1">
                        <a:latin typeface="Cambria Math"/>
                      </a:rPr>
                      <m:t> </m:t>
                    </m:r>
                  </m:oMath>
                </a14:m>
                <a:endParaRPr lang="es-UY" i="1" dirty="0" smtClean="0">
                  <a:latin typeface="Cambria Math"/>
                </a:endParaRPr>
              </a:p>
              <a:p>
                <a:pPr lvl="1"/>
                <a:r>
                  <a:rPr lang="en-US" dirty="0" smtClean="0"/>
                  <a:t>Frequency: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𝑎𝑡𝑡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#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s-UY" b="0" i="1" smtClean="0">
                        <a:latin typeface="Cambria Math"/>
                      </a:rPr>
                      <m:t>/</m:t>
                    </m:r>
                    <m:nary>
                      <m:naryPr>
                        <m:chr m:val="∑"/>
                        <m:supHide m:val="on"/>
                        <m:ctrlPr>
                          <a:rPr lang="es-UY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s-UY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  <m:r>
                              <a:rPr lang="es-UY" i="1">
                                <a:latin typeface="Cambria Math"/>
                              </a:rPr>
                              <m:t>.</m:t>
                            </m:r>
                            <m:r>
                              <a:rPr lang="es-UY" i="1">
                                <a:latin typeface="Cambria Math"/>
                              </a:rPr>
                              <m:t>𝑙𝑒𝑛𝑔𝑡h</m:t>
                            </m:r>
                            <m:r>
                              <a:rPr lang="es-UY" i="1">
                                <a:latin typeface="Cambria Math"/>
                              </a:rPr>
                              <m:t> 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s-UY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UY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UY" i="1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s-UY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s-UY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Advantage: closer calculation of the </a:t>
                </a:r>
                <a:r>
                  <a:rPr lang="en-US" dirty="0" smtClean="0"/>
                  <a:t>limit frequencies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Disadvantage? </a:t>
                </a:r>
              </a:p>
              <a:p>
                <a:pPr lvl="2"/>
                <a:r>
                  <a:rPr lang="en-US" dirty="0" smtClean="0"/>
                  <a:t>Test calculation shall be for each separated </a:t>
                </a:r>
                <a:r>
                  <a:rPr lang="en-US" dirty="0" smtClean="0"/>
                  <a:t>instance, so model </a:t>
                </a:r>
                <a:r>
                  <a:rPr lang="en-US" dirty="0" smtClean="0"/>
                  <a:t>calculation does not match test calculations (global</a:t>
                </a:r>
                <a:r>
                  <a:rPr lang="en-US" dirty="0"/>
                  <a:t> </a:t>
                </a:r>
                <a:r>
                  <a:rPr lang="en-US" dirty="0" smtClean="0"/>
                  <a:t>vs local)</a:t>
                </a:r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22439"/>
                <a:ext cx="8229600" cy="3299728"/>
              </a:xfrm>
              <a:blipFill rotWithShape="1">
                <a:blip r:embed="rId2"/>
                <a:stretch>
                  <a:fillRect l="-889" t="-2033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Título"/>
              <p:cNvSpPr>
                <a:spLocks noGrp="1"/>
              </p:cNvSpPr>
              <p:nvPr>
                <p:ph type="title"/>
              </p:nvPr>
            </p:nvSpPr>
            <p:spPr>
              <a:xfrm>
                <a:off x="1854200" y="433388"/>
                <a:ext cx="6832600" cy="862014"/>
              </a:xfrm>
            </p:spPr>
            <p:txBody>
              <a:bodyPr/>
              <a:lstStyle/>
              <a:p>
                <a:r>
                  <a:rPr lang="en-US" dirty="0" smtClean="0"/>
                  <a:t>Which attribute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UY" dirty="0" smtClean="0"/>
                  <a:t>?</a:t>
                </a:r>
                <a:endParaRPr lang="es-UY" dirty="0"/>
              </a:p>
            </p:txBody>
          </p:sp>
        </mc:Choice>
        <mc:Fallback>
          <p:sp>
            <p:nvSpPr>
              <p:cNvPr id="3" name="2 Títul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54200" y="433388"/>
                <a:ext cx="6832600" cy="862014"/>
              </a:xfrm>
              <a:blipFill rotWithShape="1">
                <a:blip r:embed="rId3"/>
                <a:stretch>
                  <a:fillRect l="-2676" b="-13380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CuadroTexto"/>
          <p:cNvSpPr txBox="1"/>
          <p:nvPr/>
        </p:nvSpPr>
        <p:spPr>
          <a:xfrm>
            <a:off x="1350454" y="5313187"/>
            <a:ext cx="21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nombre</a:t>
            </a:r>
            <a:r>
              <a:rPr lang="es-UY" dirty="0" smtClean="0"/>
              <a:t>= </a:t>
            </a:r>
            <a:r>
              <a:rPr lang="es-UY" dirty="0" err="1" smtClean="0"/>
              <a:t>Vino+Rioja</a:t>
            </a:r>
            <a:endParaRPr lang="es-UY" dirty="0"/>
          </a:p>
        </p:txBody>
      </p:sp>
      <p:sp>
        <p:nvSpPr>
          <p:cNvPr id="5" name="4 Flecha derecha"/>
          <p:cNvSpPr/>
          <p:nvPr/>
        </p:nvSpPr>
        <p:spPr>
          <a:xfrm>
            <a:off x="3981116" y="5530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5 CuadroTexto"/>
          <p:cNvSpPr txBox="1"/>
          <p:nvPr/>
        </p:nvSpPr>
        <p:spPr>
          <a:xfrm>
            <a:off x="5326451" y="5530800"/>
            <a:ext cx="26326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i="1" dirty="0" err="1" smtClean="0"/>
              <a:t>att</a:t>
            </a:r>
            <a:r>
              <a:rPr lang="es-UY" sz="2200" i="1" dirty="0" smtClean="0"/>
              <a:t>(“</a:t>
            </a:r>
            <a:r>
              <a:rPr lang="es-UY" sz="2200" i="1" dirty="0" smtClean="0"/>
              <a:t>o”) </a:t>
            </a:r>
            <a:r>
              <a:rPr lang="es-UY" sz="2200" i="1" dirty="0" smtClean="0"/>
              <a:t>= 4/23 = 0,17</a:t>
            </a:r>
            <a:endParaRPr lang="es-UY" sz="2200" i="1" dirty="0"/>
          </a:p>
        </p:txBody>
      </p:sp>
      <p:sp>
        <p:nvSpPr>
          <p:cNvPr id="8" name="7 Rectángulo"/>
          <p:cNvSpPr/>
          <p:nvPr/>
        </p:nvSpPr>
        <p:spPr>
          <a:xfrm>
            <a:off x="2286000" y="5288347"/>
            <a:ext cx="1115208" cy="434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9" name="8 CuadroTexto"/>
          <p:cNvSpPr txBox="1"/>
          <p:nvPr/>
        </p:nvSpPr>
        <p:spPr>
          <a:xfrm>
            <a:off x="1376242" y="5803219"/>
            <a:ext cx="253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nombre</a:t>
            </a:r>
            <a:r>
              <a:rPr lang="es-UY" dirty="0" smtClean="0"/>
              <a:t>= </a:t>
            </a:r>
            <a:r>
              <a:rPr lang="es-UY" dirty="0" err="1" smtClean="0"/>
              <a:t>Jamón+serrano</a:t>
            </a:r>
            <a:endParaRPr lang="es-UY" dirty="0"/>
          </a:p>
        </p:txBody>
      </p:sp>
      <p:sp>
        <p:nvSpPr>
          <p:cNvPr id="10" name="9 Rectángulo"/>
          <p:cNvSpPr/>
          <p:nvPr/>
        </p:nvSpPr>
        <p:spPr>
          <a:xfrm>
            <a:off x="2311788" y="5778379"/>
            <a:ext cx="1486444" cy="434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1" name="10 CuadroTexto"/>
          <p:cNvSpPr txBox="1"/>
          <p:nvPr/>
        </p:nvSpPr>
        <p:spPr>
          <a:xfrm>
            <a:off x="7247759" y="6170359"/>
            <a:ext cx="683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i="1" dirty="0" smtClean="0"/>
              <a:t>0,15</a:t>
            </a:r>
            <a:endParaRPr lang="es-UY" sz="2200" i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430643" y="4927800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i="1" dirty="0" smtClean="0"/>
              <a:t>0,2</a:t>
            </a:r>
            <a:endParaRPr lang="es-UY" sz="2200" i="1" dirty="0"/>
          </a:p>
        </p:txBody>
      </p:sp>
      <p:cxnSp>
        <p:nvCxnSpPr>
          <p:cNvPr id="13" name="12 Conector angular"/>
          <p:cNvCxnSpPr>
            <a:stCxn id="8" idx="0"/>
            <a:endCxn id="12" idx="1"/>
          </p:cNvCxnSpPr>
          <p:nvPr/>
        </p:nvCxnSpPr>
        <p:spPr>
          <a:xfrm rot="5400000" flipH="1" flipV="1">
            <a:off x="5064572" y="2922277"/>
            <a:ext cx="145103" cy="458703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angular"/>
          <p:cNvCxnSpPr>
            <a:stCxn id="10" idx="2"/>
            <a:endCxn id="11" idx="1"/>
          </p:cNvCxnSpPr>
          <p:nvPr/>
        </p:nvCxnSpPr>
        <p:spPr>
          <a:xfrm rot="16200000" flipH="1">
            <a:off x="5065149" y="4203192"/>
            <a:ext cx="172471" cy="419274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14" y="433388"/>
            <a:ext cx="1300086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772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28800" y="433388"/>
            <a:ext cx="6858000" cy="862014"/>
          </a:xfrm>
        </p:spPr>
        <p:txBody>
          <a:bodyPr/>
          <a:lstStyle/>
          <a:p>
            <a:r>
              <a:rPr lang="en-US" dirty="0" smtClean="0"/>
              <a:t>Attribute distribution</a:t>
            </a:r>
            <a:endParaRPr lang="en-US" dirty="0"/>
          </a:p>
        </p:txBody>
      </p:sp>
      <p:sp>
        <p:nvSpPr>
          <p:cNvPr id="5" name="AutoShape 1" descr="{\mathcal {N}}(\mu ,\,\sigma ^{2})"/>
          <p:cNvSpPr>
            <a:spLocks noChangeAspect="1" noChangeArrowheads="1"/>
          </p:cNvSpPr>
          <p:nvPr/>
        </p:nvSpPr>
        <p:spPr bwMode="auto">
          <a:xfrm>
            <a:off x="4483100" y="170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6" name="AutoShape 2" descr="{\displaystyle {\frac {1}{\sqrt {2\sigma ^{2}\pi }}}\,e^{-{\frac {(x-\mu )^{2}}{2\sigma ^{2}}}}}"/>
          <p:cNvSpPr>
            <a:spLocks noChangeAspect="1" noChangeArrowheads="1"/>
          </p:cNvSpPr>
          <p:nvPr/>
        </p:nvSpPr>
        <p:spPr bwMode="auto">
          <a:xfrm>
            <a:off x="4483100" y="170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7" name="AutoShape 3" descr="{\frac {1}{2}}\left[1+\operatorname {erf} \left({\frac {x-\mu }{\sigma {\sqrt {2}}}}\right)\right]"/>
          <p:cNvSpPr>
            <a:spLocks noChangeAspect="1" noChangeArrowheads="1"/>
          </p:cNvSpPr>
          <p:nvPr/>
        </p:nvSpPr>
        <p:spPr bwMode="auto">
          <a:xfrm>
            <a:off x="4483100" y="170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8" name="AutoShape 4" descr="{\displaystyle \mu +\sigma {\sqrt {2}}\operatorname {erf} ^{-1}(2F-1)}"/>
          <p:cNvSpPr>
            <a:spLocks noChangeAspect="1" noChangeArrowheads="1"/>
          </p:cNvSpPr>
          <p:nvPr/>
        </p:nvSpPr>
        <p:spPr bwMode="auto">
          <a:xfrm>
            <a:off x="4483100" y="1703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9" name="8 Marcador de contenido"/>
          <p:cNvSpPr>
            <a:spLocks noGrp="1"/>
          </p:cNvSpPr>
          <p:nvPr>
            <p:ph idx="1"/>
          </p:nvPr>
        </p:nvSpPr>
        <p:spPr>
          <a:xfrm>
            <a:off x="520700" y="1703388"/>
            <a:ext cx="8229600" cy="1048897"/>
          </a:xfrm>
        </p:spPr>
        <p:txBody>
          <a:bodyPr>
            <a:normAutofit/>
          </a:bodyPr>
          <a:lstStyle/>
          <a:p>
            <a:r>
              <a:rPr lang="en-US" dirty="0" smtClean="0"/>
              <a:t>We assume that the n-gram attributes follow a normal distribution (frequency is a real number)</a:t>
            </a:r>
          </a:p>
          <a:p>
            <a:endParaRPr lang="es-UY" dirty="0"/>
          </a:p>
        </p:txBody>
      </p:sp>
      <p:sp>
        <p:nvSpPr>
          <p:cNvPr id="11" name="AutoShape 5" descr="{\mathcal {N}}(\mu ,\,\sigma ^{2})"/>
          <p:cNvSpPr>
            <a:spLocks noChangeAspect="1" noChangeArrowheads="1"/>
          </p:cNvSpPr>
          <p:nvPr/>
        </p:nvSpPr>
        <p:spPr bwMode="auto">
          <a:xfrm>
            <a:off x="4051300" y="1600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12" name="AutoShape 6" descr="{\displaystyle {\frac {1}{\sqrt {2\sigma ^{2}\pi }}}\,e^{-{\frac {(x-\mu )^{2}}{2\sigma ^{2}}}}}"/>
          <p:cNvSpPr>
            <a:spLocks noChangeAspect="1" noChangeArrowheads="1"/>
          </p:cNvSpPr>
          <p:nvPr/>
        </p:nvSpPr>
        <p:spPr bwMode="auto">
          <a:xfrm>
            <a:off x="4051300" y="1600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13" name="AutoShape 7" descr="{\frac {1}{2}}\left[1+\operatorname {erf} \left({\frac {x-\mu }{\sigma {\sqrt {2}}}}\right)\right]"/>
          <p:cNvSpPr>
            <a:spLocks noChangeAspect="1" noChangeArrowheads="1"/>
          </p:cNvSpPr>
          <p:nvPr/>
        </p:nvSpPr>
        <p:spPr bwMode="auto">
          <a:xfrm>
            <a:off x="4051300" y="1600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14" name="AutoShape 8" descr="{\displaystyle \mu +\sigma {\sqrt {2}}\operatorname {erf} ^{-1}(2F-1)}"/>
          <p:cNvSpPr>
            <a:spLocks noChangeAspect="1" noChangeArrowheads="1"/>
          </p:cNvSpPr>
          <p:nvPr/>
        </p:nvSpPr>
        <p:spPr bwMode="auto">
          <a:xfrm>
            <a:off x="4051300" y="1600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754704"/>
            <a:ext cx="5222463" cy="3336574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16" t="23286" r="3127" b="35760"/>
          <a:stretch/>
        </p:blipFill>
        <p:spPr bwMode="auto">
          <a:xfrm>
            <a:off x="5791199" y="2859317"/>
            <a:ext cx="3201299" cy="28729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48" y="1504854"/>
            <a:ext cx="5635211" cy="408900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14286" y="433388"/>
            <a:ext cx="6872514" cy="862014"/>
          </a:xfrm>
        </p:spPr>
        <p:txBody>
          <a:bodyPr/>
          <a:lstStyle/>
          <a:p>
            <a:r>
              <a:rPr lang="en-US" dirty="0" smtClean="0"/>
              <a:t>N-gram outlier criteria v1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2355476" y="5718376"/>
            <a:ext cx="494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ahoma"/>
                <a:ea typeface="Tahoma"/>
                <a:cs typeface="Tahoma"/>
              </a:rPr>
              <a:t>99.7% should be at most at 3σ from the mean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71" y="456054"/>
            <a:ext cx="1139114" cy="83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1814286" y="6220485"/>
                <a:ext cx="61258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UY" sz="2400" b="1" dirty="0" smtClean="0">
                    <a:latin typeface="Monotype Corsiva"/>
                  </a:rPr>
                  <a:t>NO(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sz="2400" b="1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s-UY" sz="2400" b="1" i="1">
                            <a:latin typeface="Cambria Math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s-UY" sz="2400" b="1" dirty="0" smtClean="0"/>
                  <a:t>)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UY" sz="24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UY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sz="2400" b="1" i="1">
                                <a:latin typeface="Cambria Math"/>
                                <a:ea typeface="Cambria Math"/>
                              </a:rPr>
                              <m:t>𝝁</m:t>
                            </m:r>
                          </m:e>
                          <m:sup>
                            <m:r>
                              <a:rPr lang="es-UY" sz="2400" b="1" i="1">
                                <a:latin typeface="Cambria Math"/>
                              </a:rPr>
                              <m:t>𝒎</m:t>
                            </m:r>
                          </m:sup>
                        </m:sSup>
                        <m:d>
                          <m:dPr>
                            <m:ctrlPr>
                              <a:rPr lang="es-UY" sz="2400" b="1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sz="2400" b="1" i="1">
                                    <a:latin typeface="Cambria Math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s-UY" sz="2400" b="1" i="1">
                                    <a:latin typeface="Cambria Math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  <m:r>
                          <a:rPr lang="es-UY" sz="2400" b="1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s-UY" sz="2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sz="2400" b="1" i="1">
                                <a:latin typeface="Cambria Math"/>
                              </a:rPr>
                              <m:t>𝒂𝒕𝒕</m:t>
                            </m:r>
                          </m:e>
                          <m:sup>
                            <m:r>
                              <a:rPr lang="es-UY" sz="2400" b="1" i="1">
                                <a:latin typeface="Cambria Math"/>
                                <a:ea typeface="Cambria Math"/>
                              </a:rPr>
                              <m:t>𝒕</m:t>
                            </m:r>
                          </m:sup>
                        </m:sSup>
                        <m:d>
                          <m:dPr>
                            <m:ctrlPr>
                              <a:rPr lang="es-UY" sz="2400" b="1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sz="2400" b="1" i="1">
                                    <a:latin typeface="Cambria Math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s-UY" sz="2400" b="1" i="1">
                                    <a:latin typeface="Cambria Math"/>
                                  </a:rPr>
                                  <m:t>𝒙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s-UY" sz="2400" b="1" i="1">
                        <a:latin typeface="Cambria Math"/>
                        <a:ea typeface="Cambria Math"/>
                      </a:rPr>
                      <m:t>&gt;</m:t>
                    </m:r>
                    <m:r>
                      <a:rPr lang="es-UY" sz="2400" b="1" i="1" smtClean="0">
                        <a:latin typeface="Cambria Math"/>
                        <a:ea typeface="Cambria Math"/>
                      </a:rPr>
                      <m:t>𝟑</m:t>
                    </m:r>
                    <m:r>
                      <a:rPr lang="es-UY" sz="2400" b="1" i="1" smtClean="0">
                        <a:latin typeface="Cambria Math"/>
                        <a:ea typeface="Cambria Math"/>
                      </a:rPr>
                      <m:t>𝝈</m:t>
                    </m:r>
                  </m:oMath>
                </a14:m>
                <a:r>
                  <a:rPr lang="es-UY" sz="2400" b="1" dirty="0" smtClean="0"/>
                  <a:t> </a:t>
                </a:r>
                <a:endParaRPr lang="es-UY" sz="2400" b="1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286" y="6220485"/>
                <a:ext cx="6125874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3158" b="-30263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785257" y="433388"/>
            <a:ext cx="6901543" cy="862014"/>
          </a:xfrm>
        </p:spPr>
        <p:txBody>
          <a:bodyPr/>
          <a:lstStyle/>
          <a:p>
            <a:r>
              <a:rPr lang="en-US" dirty="0" smtClean="0"/>
              <a:t>N-gram outlier criteria v2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2" y="3193858"/>
            <a:ext cx="4429125" cy="28289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1015155" y="6209889"/>
            <a:ext cx="400594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9"/>
          <p:cNvSpPr>
            <a:spLocks noGrp="1"/>
          </p:cNvSpPr>
          <p:nvPr>
            <p:ph idx="1"/>
          </p:nvPr>
        </p:nvSpPr>
        <p:spPr>
          <a:xfrm>
            <a:off x="457200" y="1722439"/>
            <a:ext cx="8229600" cy="1198562"/>
          </a:xfrm>
        </p:spPr>
        <p:txBody>
          <a:bodyPr/>
          <a:lstStyle/>
          <a:p>
            <a:r>
              <a:rPr lang="en-US" dirty="0" smtClean="0"/>
              <a:t>Min – Max of the training dataset</a:t>
            </a:r>
          </a:p>
          <a:p>
            <a:r>
              <a:rPr lang="en-US" dirty="0" smtClean="0"/>
              <a:t>Decreases false positives by 50%</a:t>
            </a:r>
            <a:endParaRPr lang="en-US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5021098" y="5866465"/>
            <a:ext cx="0" cy="343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015155" y="6022783"/>
            <a:ext cx="0" cy="187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67756" y="624928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Min = 6</a:t>
            </a:r>
            <a:endParaRPr lang="es-UY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498615" y="6268092"/>
            <a:ext cx="10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Max = 14</a:t>
            </a:r>
            <a:endParaRPr lang="es-U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2427715" y="6249288"/>
                <a:ext cx="1454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UY" dirty="0" smtClean="0"/>
                  <a:t>6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UY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UY" i="1">
                        <a:latin typeface="Cambria Math"/>
                      </a:rPr>
                      <m:t>#</m:t>
                    </m:r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UY" dirty="0" smtClean="0"/>
                  <a:t>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s-UY" dirty="0" smtClean="0"/>
                  <a:t>14</a:t>
                </a:r>
                <a:endParaRPr lang="es-UY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715" y="6249288"/>
                <a:ext cx="145495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347" t="-8197" r="-2510" b="-24590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71" y="456054"/>
            <a:ext cx="1139114" cy="83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12 CuadroTexto"/>
              <p:cNvSpPr txBox="1"/>
              <p:nvPr/>
            </p:nvSpPr>
            <p:spPr>
              <a:xfrm>
                <a:off x="1295401" y="2740064"/>
                <a:ext cx="7708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UY" sz="2400" b="1" dirty="0" smtClean="0">
                    <a:latin typeface="Monotype Corsiva"/>
                  </a:rPr>
                  <a:t>NO(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sz="2400" b="1" i="1">
                            <a:latin typeface="Cambria Math"/>
                          </a:rPr>
                          <m:t>𝒔</m:t>
                        </m:r>
                      </m:e>
                      <m:sub>
                        <m:r>
                          <a:rPr lang="es-UY" sz="2400" b="1" i="1">
                            <a:latin typeface="Cambria Math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s-UY" sz="2400" b="1" dirty="0" smtClean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UY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s-ES" sz="2400" b="1" i="1" smtClean="0">
                            <a:latin typeface="Cambria Math"/>
                          </a:rPr>
                          <m:t>𝒏𝒐𝒕</m:t>
                        </m:r>
                        <m:r>
                          <a:rPr lang="es-ES" sz="2400" b="1" i="1" smtClean="0">
                            <a:latin typeface="Cambria Math"/>
                          </a:rPr>
                          <m:t>(</m:t>
                        </m:r>
                        <m:r>
                          <a:rPr lang="es-UY" sz="2400" b="1" i="1">
                            <a:latin typeface="Cambria Math"/>
                          </a:rPr>
                          <m:t>𝑴𝒊𝒏</m:t>
                        </m:r>
                      </m:e>
                      <m:sup>
                        <m:r>
                          <a:rPr lang="es-UY" sz="2400" b="1" i="1">
                            <a:latin typeface="Cambria Math"/>
                          </a:rPr>
                          <m:t>𝒎</m:t>
                        </m:r>
                      </m:sup>
                    </m:sSup>
                    <m:d>
                      <m:dPr>
                        <m:ctrlPr>
                          <a:rPr lang="es-UY" sz="2400" b="1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sz="2400" b="1" i="1"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es-UY" sz="2400" b="1" i="1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es-UY" sz="2400" b="1" i="1" smtClean="0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s-UY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s-UY" sz="2400" b="1" i="1">
                            <a:latin typeface="Cambria Math"/>
                          </a:rPr>
                          <m:t>𝒂𝒕𝒕</m:t>
                        </m:r>
                      </m:e>
                      <m:sup>
                        <m:r>
                          <a:rPr lang="es-UY" sz="2400" b="1" i="1">
                            <a:latin typeface="Cambria Math"/>
                            <a:ea typeface="Cambria Math"/>
                          </a:rPr>
                          <m:t>𝒕</m:t>
                        </m:r>
                      </m:sup>
                    </m:sSup>
                    <m:d>
                      <m:dPr>
                        <m:ctrlPr>
                          <a:rPr lang="es-UY" sz="2400" b="1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sz="2400" b="1" i="1"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es-UY" sz="2400" b="1" i="1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es-UY" sz="2400" b="1" i="1">
                        <a:latin typeface="Cambria Math"/>
                      </a:rPr>
                      <m:t> </m:t>
                    </m:r>
                    <m:r>
                      <a:rPr lang="es-UY" sz="2400" b="1" i="1" smtClean="0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s-UY" sz="2400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s-UY" sz="2400" b="1" i="1">
                            <a:latin typeface="Cambria Math"/>
                          </a:rPr>
                          <m:t>𝑴𝒂𝒙</m:t>
                        </m:r>
                      </m:e>
                      <m:sup>
                        <m:r>
                          <a:rPr lang="es-UY" sz="2400" b="1" i="1">
                            <a:latin typeface="Cambria Math"/>
                          </a:rPr>
                          <m:t>𝒎</m:t>
                        </m:r>
                      </m:sup>
                    </m:sSup>
                    <m:d>
                      <m:dPr>
                        <m:ctrlPr>
                          <a:rPr lang="es-UY" sz="2400" b="1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sz="2400" b="1" i="1"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es-UY" sz="2400" b="1" i="1">
                                <a:latin typeface="Cambria Math"/>
                              </a:rPr>
                              <m:t>𝒙</m:t>
                            </m:r>
                          </m:sub>
                        </m:sSub>
                      </m:e>
                    </m:d>
                  </m:oMath>
                </a14:m>
                <a:r>
                  <a:rPr lang="es-UY" sz="2400" b="1" dirty="0" smtClean="0"/>
                  <a:t>)</a:t>
                </a:r>
                <a:endParaRPr lang="es-UY" sz="2400" b="1" dirty="0"/>
              </a:p>
            </p:txBody>
          </p:sp>
        </mc:Choice>
        <mc:Fallback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1" y="2740064"/>
                <a:ext cx="7708900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3158" b="-30263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1 CuadroTexto"/>
          <p:cNvSpPr txBox="1"/>
          <p:nvPr/>
        </p:nvSpPr>
        <p:spPr>
          <a:xfrm rot="16200000">
            <a:off x="-128570" y="3746500"/>
            <a:ext cx="117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#</a:t>
            </a:r>
            <a:r>
              <a:rPr lang="es-UY" dirty="0" err="1" smtClean="0"/>
              <a:t>instances</a:t>
            </a:r>
            <a:endParaRPr lang="es-UY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9"/>
              <p:cNvSpPr txBox="1"/>
              <p:nvPr/>
            </p:nvSpPr>
            <p:spPr>
              <a:xfrm>
                <a:off x="5231600" y="5497133"/>
                <a:ext cx="590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Y" i="1">
                          <a:latin typeface="Cambria Math"/>
                        </a:rPr>
                        <m:t>#</m:t>
                      </m:r>
                      <m:sSub>
                        <m:sSubPr>
                          <m:ctrlPr>
                            <a:rPr lang="es-UY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UY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s-UY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UY" dirty="0"/>
              </a:p>
            </p:txBody>
          </p:sp>
        </mc:Choice>
        <mc:Fallback xmlns="">
          <p:sp>
            <p:nvSpPr>
              <p:cNvPr id="15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600" y="5497133"/>
                <a:ext cx="590931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UY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UY" b="0" i="1" smtClean="0">
                            <a:latin typeface="Cambria Math"/>
                          </a:rPr>
                          <m:t>𝑑</m:t>
                        </m:r>
                        <m:r>
                          <a:rPr lang="es-UY" b="0" i="1" smtClean="0">
                            <a:latin typeface="Cambria Math"/>
                          </a:rPr>
                          <m:t>(</m:t>
                        </m:r>
                        <m:r>
                          <a:rPr lang="es-UY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UY" b="0" i="1" smtClean="0">
                        <a:latin typeface="Cambria Math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s-UY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UY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s-UY" i="1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es-UY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UY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s-UY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s-UY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b="0" i="1" smtClean="0">
                                <a:latin typeface="Cambria Math"/>
                              </a:rPr>
                              <m:t>𝑎𝑡𝑡</m:t>
                            </m:r>
                          </m:e>
                          <m:sup>
                            <m:r>
                              <a:rPr lang="es-UY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s-UY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UY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s-UY" dirty="0" smtClean="0"/>
              </a:p>
              <a:p>
                <a:endParaRPr lang="es-UY" dirty="0" smtClean="0"/>
              </a:p>
              <a:p>
                <a:r>
                  <a:rPr lang="en-US" dirty="0" smtClean="0"/>
                  <a:t>Exists at least one field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such that:</a:t>
                </a:r>
              </a:p>
              <a:p>
                <a:pPr lvl="1"/>
                <a:r>
                  <a:rPr lang="en-US" dirty="0" smtClean="0"/>
                  <a:t>Fatal criteria</a:t>
                </a:r>
              </a:p>
              <a:p>
                <a:pPr lvl="2"/>
                <a:r>
                  <a:rPr lang="en-US" dirty="0"/>
                  <a:t>F</a:t>
                </a:r>
                <a:r>
                  <a:rPr lang="en-US" dirty="0" smtClean="0"/>
                  <a:t>ield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was not seen during training; or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)&gt;0 &amp;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0 : wrong constant </a:t>
                </a:r>
                <a:r>
                  <a:rPr lang="en-US" dirty="0" smtClean="0"/>
                  <a:t>length; or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∃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|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: n-gram was not seen during the training</a:t>
                </a:r>
              </a:p>
              <a:p>
                <a:pPr lvl="1"/>
                <a:r>
                  <a:rPr lang="en-US" dirty="0" smtClean="0"/>
                  <a:t>Soft criteria: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 |</m:t>
                        </m:r>
                        <m:r>
                          <m:rPr>
                            <m:nor/>
                          </m:rPr>
                          <a:rPr lang="es-UY" dirty="0">
                            <a:latin typeface="Monotype Corsiva"/>
                          </a:rPr>
                          <m:t>NO</m:t>
                        </m:r>
                        <m:r>
                          <m:rPr>
                            <m:nor/>
                          </m:rPr>
                          <a:rPr lang="es-UY" dirty="0">
                            <a:latin typeface="Monotype Corsiva"/>
                          </a:rPr>
                          <m:t>(</m:t>
                        </m:r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b="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b="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s-UY" dirty="0"/>
                          <m:t>)</m:t>
                        </m:r>
                        <m:r>
                          <a:rPr lang="es-UY" b="0" i="1" dirty="0" smtClean="0">
                            <a:latin typeface="Cambria Math"/>
                          </a:rPr>
                          <m:t> &amp;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s-UY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</m:sub>
                          <m:sup/>
                        </m:sSubSup>
                        <m:r>
                          <a:rPr lang="en-US" i="1">
                            <a:latin typeface="Cambria Math"/>
                          </a:rPr>
                          <m:t>&amp; 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</m:sub>
                          <m:sup/>
                        </m:sSubSup>
                      </m:e>
                    </m:d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|&gt;</m:t>
                    </m:r>
                    <m:r>
                      <a:rPr lang="es-UY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 : at least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UY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n-gram outliers in the field</a:t>
                </a:r>
              </a:p>
              <a:p>
                <a:pPr lvl="1"/>
                <a:endParaRPr lang="es-UY" dirty="0" smtClean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224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758462" y="433388"/>
            <a:ext cx="6928338" cy="862014"/>
          </a:xfrm>
        </p:spPr>
        <p:txBody>
          <a:bodyPr/>
          <a:lstStyle/>
          <a:p>
            <a:r>
              <a:rPr lang="en-US" dirty="0" smtClean="0"/>
              <a:t>Instance outlier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74" y="454810"/>
            <a:ext cx="1239785" cy="82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5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80231"/>
                <a:ext cx="8229600" cy="4983163"/>
              </a:xfrm>
            </p:spPr>
            <p:txBody>
              <a:bodyPr/>
              <a:lstStyle/>
              <a:p>
                <a:r>
                  <a:rPr lang="en-US" dirty="0" smtClean="0"/>
                  <a:t>Rank n-grams by attribute value in decreasing order</a:t>
                </a:r>
              </a:p>
              <a:p>
                <a:pPr lvl="1"/>
                <a:r>
                  <a:rPr lang="en-US" dirty="0" smtClean="0"/>
                  <a:t>Total number of occurrences or global frequency along all instances</a:t>
                </a:r>
              </a:p>
              <a:p>
                <a:pPr lvl="1"/>
                <a:r>
                  <a:rPr lang="en-US" dirty="0" smtClean="0"/>
                  <a:t>Take the (e.g.: 400) most used n-grams</a:t>
                </a:r>
                <a:r>
                  <a:rPr lang="en-US" dirty="0"/>
                  <a:t>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Defines a function </a:t>
                </a:r>
                <a14:m>
                  <m:oMath xmlns:m="http://schemas.openxmlformats.org/officeDocument/2006/math">
                    <m:r>
                      <a:rPr lang="es-UY" b="0" i="1" smtClean="0">
                        <a:latin typeface="Cambria Math"/>
                      </a:rPr>
                      <m:t>𝑂𝑟𝑑</m:t>
                    </m:r>
                    <m:d>
                      <m:dPr>
                        <m:ctrlPr>
                          <a:rPr lang="es-UY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UY" b="0" i="1" smtClean="0">
                        <a:latin typeface="Cambria Math"/>
                      </a:rPr>
                      <m:t>=</m:t>
                    </m:r>
                    <m:r>
                      <a:rPr lang="es-UY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is the position of n-gram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UY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 the ranking list, or the length of the ranking list if the n-gram is not in it.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</a:rPr>
                          <m:t>𝑑</m:t>
                        </m:r>
                        <m:r>
                          <a:rPr lang="es-UY" i="1">
                            <a:latin typeface="Cambria Math"/>
                          </a:rPr>
                          <m:t>(</m:t>
                        </m:r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s-UY" i="1">
                        <a:latin typeface="Cambria Math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s-UY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UY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b="0" i="1" smtClean="0">
                                <a:latin typeface="Cambria Math"/>
                              </a:rPr>
                              <m:t>𝑂𝑟𝑑</m:t>
                            </m:r>
                          </m:e>
                          <m:sup>
                            <m:r>
                              <a:rPr lang="es-UY" i="1">
                                <a:latin typeface="Cambria Math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ctrlPr>
                              <a:rPr lang="es-UY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UY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s-UY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s-UY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s-UY" b="0" i="1" smtClean="0">
                                <a:latin typeface="Cambria Math"/>
                              </a:rPr>
                              <m:t>𝑂𝑟𝑑</m:t>
                            </m:r>
                          </m:e>
                          <m:sup>
                            <m:r>
                              <a:rPr lang="es-UY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es-UY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UY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UY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s-UY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Assign the score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𝑑</m:t>
                            </m:r>
                            <m:r>
                              <a:rPr lang="es-UY" i="1">
                                <a:latin typeface="Cambria Math"/>
                              </a:rPr>
                              <m:t>(</m:t>
                            </m:r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s-UY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to the </a:t>
                </a:r>
                <a14:m>
                  <m:oMath xmlns:m="http://schemas.openxmlformats.org/officeDocument/2006/math">
                    <m:r>
                      <a:rPr lang="es-UY" i="1">
                        <a:latin typeface="Cambria Math"/>
                      </a:rPr>
                      <m:t>𝑥</m:t>
                    </m:r>
                    <m:r>
                      <a:rPr lang="es-UY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field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80231"/>
                <a:ext cx="8229600" cy="4983163"/>
              </a:xfrm>
              <a:blipFill rotWithShape="0">
                <a:blip r:embed="rId3"/>
                <a:stretch>
                  <a:fillRect l="-1037" t="-1224" r="-1630" b="-14076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786597" y="433388"/>
            <a:ext cx="6900203" cy="862014"/>
          </a:xfrm>
        </p:spPr>
        <p:txBody>
          <a:bodyPr/>
          <a:lstStyle/>
          <a:p>
            <a:r>
              <a:rPr lang="en-US" dirty="0" smtClean="0"/>
              <a:t>N-gram outlier criteria v3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71" y="456054"/>
            <a:ext cx="1139114" cy="83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004304" y="5261318"/>
            <a:ext cx="20271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“N-gram based text categorization”</a:t>
            </a:r>
            <a:r>
              <a:rPr lang="en-US" dirty="0" smtClean="0"/>
              <a:t>, </a:t>
            </a:r>
            <a:r>
              <a:rPr lang="en-US" dirty="0" err="1" smtClean="0"/>
              <a:t>Cavnar</a:t>
            </a:r>
            <a:r>
              <a:rPr lang="en-US" dirty="0" smtClean="0"/>
              <a:t> &amp; </a:t>
            </a:r>
            <a:r>
              <a:rPr lang="en-US" dirty="0" err="1" smtClean="0"/>
              <a:t>Trenkle</a:t>
            </a:r>
            <a:r>
              <a:rPr lang="en-US" dirty="0" smtClean="0"/>
              <a:t>, 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292711"/>
              </p:ext>
            </p:extLst>
          </p:nvPr>
        </p:nvGraphicFramePr>
        <p:xfrm>
          <a:off x="1855186" y="1926760"/>
          <a:ext cx="14243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err="1" smtClean="0"/>
                        <a:t>Model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DEL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QUE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ION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ELA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CON</a:t>
                      </a:r>
                      <a:endParaRPr lang="es-UY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example</a:t>
            </a:r>
            <a:endParaRPr lang="en-US" dirty="0"/>
          </a:p>
        </p:txBody>
      </p:sp>
      <p:graphicFrame>
        <p:nvGraphicFramePr>
          <p:cNvPr id="7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417251"/>
              </p:ext>
            </p:extLst>
          </p:nvPr>
        </p:nvGraphicFramePr>
        <p:xfrm>
          <a:off x="4131807" y="1926760"/>
          <a:ext cx="14243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err="1" smtClean="0"/>
                        <a:t>Sample</a:t>
                      </a:r>
                      <a:endParaRPr lang="es-UY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ION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QUE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DEL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ION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WHE</a:t>
                      </a:r>
                      <a:endParaRPr lang="es-UY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749029"/>
              </p:ext>
            </p:extLst>
          </p:nvPr>
        </p:nvGraphicFramePr>
        <p:xfrm>
          <a:off x="6422496" y="1926760"/>
          <a:ext cx="14243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Score</a:t>
                      </a:r>
                      <a:endParaRPr lang="es-UY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2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0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2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1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5</a:t>
                      </a:r>
                      <a:endParaRPr lang="es-UY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Flecha abajo 8"/>
          <p:cNvSpPr/>
          <p:nvPr/>
        </p:nvSpPr>
        <p:spPr>
          <a:xfrm>
            <a:off x="6879109" y="4459458"/>
            <a:ext cx="604911" cy="717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/>
          <p:cNvSpPr txBox="1"/>
          <p:nvPr/>
        </p:nvSpPr>
        <p:spPr>
          <a:xfrm>
            <a:off x="4909632" y="5539099"/>
            <a:ext cx="35131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2200" dirty="0" smtClean="0"/>
              <a:t>Total score = 2+0+2+1+5 = </a:t>
            </a:r>
            <a:r>
              <a:rPr lang="es-UY" sz="2200" b="1" dirty="0" smtClean="0"/>
              <a:t>10</a:t>
            </a:r>
            <a:endParaRPr lang="es-UY" sz="2200" b="1" dirty="0"/>
          </a:p>
        </p:txBody>
      </p:sp>
      <p:sp>
        <p:nvSpPr>
          <p:cNvPr id="12" name="Explosión 1 11"/>
          <p:cNvSpPr/>
          <p:nvPr/>
        </p:nvSpPr>
        <p:spPr>
          <a:xfrm>
            <a:off x="1450170" y="4358741"/>
            <a:ext cx="3276575" cy="23607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10 a good or bad score for this field?</a:t>
            </a:r>
          </a:p>
        </p:txBody>
      </p:sp>
    </p:spTree>
    <p:extLst>
      <p:ext uri="{BB962C8B-B14F-4D97-AF65-F5344CB8AC3E}">
        <p14:creationId xmlns:p14="http://schemas.microsoft.com/office/powerpoint/2010/main" val="326883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What is a “normal” score for field x?</a:t>
                </a:r>
              </a:p>
              <a:p>
                <a:pPr lvl="1"/>
                <a:r>
                  <a:rPr lang="en-US" dirty="0" smtClean="0"/>
                  <a:t>Only god knows…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ym typeface="Wingdings" panose="05000000000000000000" pitchFamily="2" charset="2"/>
                  </a:rPr>
                  <a:t>Idea </a:t>
                </a:r>
                <a:r>
                  <a:rPr lang="en-US" dirty="0" smtClean="0">
                    <a:sym typeface="Wingdings" panose="05000000000000000000" pitchFamily="2" charset="2"/>
                  </a:rPr>
                  <a:t>1: </a:t>
                </a:r>
                <a:r>
                  <a:rPr lang="en-US" dirty="0">
                    <a:sym typeface="Wingdings" panose="05000000000000000000" pitchFamily="2" charset="2"/>
                  </a:rPr>
                  <a:t>use linear regression or other ML technique to correlate scores and classes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Idea </a:t>
                </a:r>
                <a:r>
                  <a:rPr lang="en-US" dirty="0"/>
                  <a:t>2</a:t>
                </a:r>
                <a:r>
                  <a:rPr lang="en-US" dirty="0" smtClean="0"/>
                  <a:t>: </a:t>
                </a:r>
                <a:r>
                  <a:rPr lang="en-US" dirty="0" smtClean="0"/>
                  <a:t>re-use the training data set used to construct the model in order to determine score mean and variance for each field.</a:t>
                </a:r>
              </a:p>
              <a:p>
                <a:pPr lvl="1"/>
                <a:r>
                  <a:rPr lang="en-US" dirty="0" smtClean="0"/>
                  <a:t>Assume normal distribution (once more….)</a:t>
                </a:r>
              </a:p>
              <a:p>
                <a:pPr lvl="1"/>
                <a:r>
                  <a:rPr lang="en-US" dirty="0" smtClean="0"/>
                  <a:t>Generic outlier criteria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, min-max, etc.) </a:t>
                </a:r>
                <a:endParaRPr lang="en-US" dirty="0"/>
              </a:p>
              <a:p>
                <a:endParaRPr lang="en-US" dirty="0" smtClean="0">
                  <a:sym typeface="Wingdings" panose="05000000000000000000" pitchFamily="2" charset="2"/>
                </a:endParaRPr>
              </a:p>
              <a:p>
                <a:pPr>
                  <a:buFont typeface="Wingdings"/>
                  <a:buChar char="à"/>
                </a:pPr>
                <a:endParaRPr lang="en-US" dirty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224" b="-1102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28800" y="433388"/>
            <a:ext cx="6858000" cy="862014"/>
          </a:xfrm>
        </p:spPr>
        <p:txBody>
          <a:bodyPr/>
          <a:lstStyle/>
          <a:p>
            <a:r>
              <a:rPr lang="en-US" dirty="0" smtClean="0"/>
              <a:t>Instance outlier criteria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74" y="454810"/>
            <a:ext cx="1239785" cy="82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3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– Web applications</a:t>
            </a:r>
            <a:endParaRPr lang="en-US" dirty="0"/>
          </a:p>
        </p:txBody>
      </p:sp>
      <p:pic>
        <p:nvPicPr>
          <p:cNvPr id="1028" name="Picture 4" descr="Resultado de imagen de application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90" y="3125629"/>
            <a:ext cx="819150" cy="10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atabase serv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890" y="4889438"/>
            <a:ext cx="794962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0" descr="usuar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173" y="3513441"/>
            <a:ext cx="917868" cy="81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Resultado de imagen de attacker user icon"/>
          <p:cNvSpPr>
            <a:spLocks noChangeAspect="1" noChangeArrowheads="1"/>
          </p:cNvSpPr>
          <p:nvPr/>
        </p:nvSpPr>
        <p:spPr bwMode="auto">
          <a:xfrm>
            <a:off x="155575" y="-1828800"/>
            <a:ext cx="32480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sp>
        <p:nvSpPr>
          <p:cNvPr id="8" name="Nube 7"/>
          <p:cNvSpPr/>
          <p:nvPr/>
        </p:nvSpPr>
        <p:spPr>
          <a:xfrm>
            <a:off x="4363840" y="3164492"/>
            <a:ext cx="1458546" cy="9847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smtClean="0"/>
              <a:t>Internet</a:t>
            </a:r>
            <a:endParaRPr lang="es-UY" dirty="0"/>
          </a:p>
        </p:txBody>
      </p:sp>
      <p:pic>
        <p:nvPicPr>
          <p:cNvPr id="16" name="Picture 14" descr="portal_estad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23" y="3332369"/>
            <a:ext cx="1020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9" descr="porta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3060" y="3512526"/>
            <a:ext cx="1176934" cy="110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Conector recto 19"/>
          <p:cNvCxnSpPr>
            <a:stCxn id="8" idx="0"/>
            <a:endCxn id="1028" idx="1"/>
          </p:cNvCxnSpPr>
          <p:nvPr/>
        </p:nvCxnSpPr>
        <p:spPr>
          <a:xfrm>
            <a:off x="5821171" y="3656861"/>
            <a:ext cx="1844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1028" idx="2"/>
            <a:endCxn id="1030" idx="0"/>
          </p:cNvCxnSpPr>
          <p:nvPr/>
        </p:nvCxnSpPr>
        <p:spPr>
          <a:xfrm flipH="1">
            <a:off x="8063371" y="4188092"/>
            <a:ext cx="12094" cy="701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esultado de imagen de HTTP reque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99" y="2482902"/>
            <a:ext cx="1017380" cy="106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CuadroTexto 1030"/>
          <p:cNvSpPr txBox="1"/>
          <p:nvPr/>
        </p:nvSpPr>
        <p:spPr>
          <a:xfrm>
            <a:off x="7346472" y="2464491"/>
            <a:ext cx="145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 Server</a:t>
            </a:r>
            <a:endParaRPr lang="en-U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7306454" y="5865751"/>
            <a:ext cx="145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 Server</a:t>
            </a:r>
            <a:endParaRPr lang="en-US" dirty="0"/>
          </a:p>
        </p:txBody>
      </p:sp>
      <p:sp>
        <p:nvSpPr>
          <p:cNvPr id="1033" name="CuadroTexto 1032"/>
          <p:cNvSpPr txBox="1"/>
          <p:nvPr/>
        </p:nvSpPr>
        <p:spPr>
          <a:xfrm>
            <a:off x="273831" y="314069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Legit user</a:t>
            </a:r>
            <a:endParaRPr lang="en-U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932379" y="2096904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grpSp>
        <p:nvGrpSpPr>
          <p:cNvPr id="1053" name="Grupo 1052"/>
          <p:cNvGrpSpPr/>
          <p:nvPr/>
        </p:nvGrpSpPr>
        <p:grpSpPr>
          <a:xfrm>
            <a:off x="513450" y="4148181"/>
            <a:ext cx="4579663" cy="2579983"/>
            <a:chOff x="513450" y="4148181"/>
            <a:chExt cx="4579663" cy="2579983"/>
          </a:xfrm>
        </p:grpSpPr>
        <p:cxnSp>
          <p:nvCxnSpPr>
            <p:cNvPr id="12" name="Conector angular 11"/>
            <p:cNvCxnSpPr>
              <a:stCxn id="5" idx="3"/>
              <a:endCxn id="8" idx="1"/>
            </p:cNvCxnSpPr>
            <p:nvPr/>
          </p:nvCxnSpPr>
          <p:spPr>
            <a:xfrm flipV="1">
              <a:off x="1547723" y="4148181"/>
              <a:ext cx="3545390" cy="1566757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5954" y="5144552"/>
              <a:ext cx="971769" cy="114077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513450" y="6358832"/>
              <a:ext cx="960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Attacker</a:t>
              </a:r>
              <a:endParaRPr lang="en-US" dirty="0"/>
            </a:p>
          </p:txBody>
        </p:sp>
        <p:grpSp>
          <p:nvGrpSpPr>
            <p:cNvPr id="1037" name="Grupo 1036"/>
            <p:cNvGrpSpPr/>
            <p:nvPr/>
          </p:nvGrpSpPr>
          <p:grpSpPr>
            <a:xfrm>
              <a:off x="3186654" y="4876974"/>
              <a:ext cx="708042" cy="723079"/>
              <a:chOff x="3737293" y="5897337"/>
              <a:chExt cx="708042" cy="723079"/>
            </a:xfrm>
          </p:grpSpPr>
          <p:pic>
            <p:nvPicPr>
              <p:cNvPr id="46" name="Picture 10" descr="Resultado de imagen de HTTP reques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7293" y="5897337"/>
                <a:ext cx="691640" cy="723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Resultado de imagen de bomb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413" y="6142321"/>
                <a:ext cx="468922" cy="468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039" name="Conector recto 1038"/>
          <p:cNvCxnSpPr>
            <a:stCxn id="8" idx="2"/>
            <a:endCxn id="16" idx="3"/>
          </p:cNvCxnSpPr>
          <p:nvPr/>
        </p:nvCxnSpPr>
        <p:spPr>
          <a:xfrm flipH="1">
            <a:off x="2712986" y="3656861"/>
            <a:ext cx="1655378" cy="4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AutoShape 14" descr="Resultado de imagen de application server icon"/>
          <p:cNvSpPr>
            <a:spLocks noChangeAspect="1" noChangeArrowheads="1"/>
          </p:cNvSpPr>
          <p:nvPr/>
        </p:nvSpPr>
        <p:spPr bwMode="auto">
          <a:xfrm>
            <a:off x="155575" y="-1957388"/>
            <a:ext cx="262890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grpSp>
        <p:nvGrpSpPr>
          <p:cNvPr id="1054" name="Grupo 1053"/>
          <p:cNvGrpSpPr/>
          <p:nvPr/>
        </p:nvGrpSpPr>
        <p:grpSpPr>
          <a:xfrm>
            <a:off x="5769312" y="2375187"/>
            <a:ext cx="1784784" cy="2589577"/>
            <a:chOff x="5769312" y="2375187"/>
            <a:chExt cx="1784784" cy="2589577"/>
          </a:xfrm>
        </p:grpSpPr>
        <p:pic>
          <p:nvPicPr>
            <p:cNvPr id="1043" name="Imagen 104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89284" y="3064507"/>
              <a:ext cx="761596" cy="1184705"/>
            </a:xfrm>
            <a:prstGeom prst="rect">
              <a:avLst/>
            </a:prstGeom>
          </p:spPr>
        </p:pic>
        <p:sp>
          <p:nvSpPr>
            <p:cNvPr id="1045" name="CuadroTexto 1044"/>
            <p:cNvSpPr txBox="1"/>
            <p:nvPr/>
          </p:nvSpPr>
          <p:spPr>
            <a:xfrm>
              <a:off x="5769312" y="4318433"/>
              <a:ext cx="17847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Web Application </a:t>
              </a:r>
            </a:p>
            <a:p>
              <a:pPr algn="ctr"/>
              <a:r>
                <a:rPr lang="en-US" dirty="0" smtClean="0"/>
                <a:t>Firewall (WAF)</a:t>
              </a:r>
              <a:endParaRPr lang="en-US" dirty="0"/>
            </a:p>
          </p:txBody>
        </p:sp>
        <p:pic>
          <p:nvPicPr>
            <p:cNvPr id="1047" name="Imagen 1046"/>
            <p:cNvPicPr>
              <a:picLocks noChangeAspect="1"/>
            </p:cNvPicPr>
            <p:nvPr/>
          </p:nvPicPr>
          <p:blipFill rotWithShape="1">
            <a:blip r:embed="rId12"/>
            <a:srcRect r="52201"/>
            <a:stretch/>
          </p:blipFill>
          <p:spPr>
            <a:xfrm>
              <a:off x="6480992" y="2375187"/>
              <a:ext cx="525075" cy="657225"/>
            </a:xfrm>
            <a:prstGeom prst="rect">
              <a:avLst/>
            </a:prstGeom>
          </p:spPr>
        </p:pic>
      </p:grpSp>
      <p:grpSp>
        <p:nvGrpSpPr>
          <p:cNvPr id="1055" name="Grupo 1054"/>
          <p:cNvGrpSpPr/>
          <p:nvPr/>
        </p:nvGrpSpPr>
        <p:grpSpPr>
          <a:xfrm>
            <a:off x="5219114" y="1669437"/>
            <a:ext cx="1070170" cy="1987423"/>
            <a:chOff x="5219114" y="1669437"/>
            <a:chExt cx="1070170" cy="1987423"/>
          </a:xfrm>
        </p:grpSpPr>
        <p:grpSp>
          <p:nvGrpSpPr>
            <p:cNvPr id="65" name="Grupo 64"/>
            <p:cNvGrpSpPr/>
            <p:nvPr/>
          </p:nvGrpSpPr>
          <p:grpSpPr>
            <a:xfrm>
              <a:off x="5400178" y="1669437"/>
              <a:ext cx="708042" cy="723079"/>
              <a:chOff x="3737293" y="5897337"/>
              <a:chExt cx="708042" cy="723079"/>
            </a:xfrm>
          </p:grpSpPr>
          <p:pic>
            <p:nvPicPr>
              <p:cNvPr id="66" name="Picture 10" descr="Resultado de imagen de HTTP reques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7293" y="5897337"/>
                <a:ext cx="691640" cy="723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12" descr="Resultado de imagen de bomb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6413" y="6142321"/>
                <a:ext cx="468922" cy="468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49" name="Conector recto de flecha 1048"/>
            <p:cNvCxnSpPr>
              <a:stCxn id="1043" idx="1"/>
            </p:cNvCxnSpPr>
            <p:nvPr/>
          </p:nvCxnSpPr>
          <p:spPr>
            <a:xfrm flipH="1" flipV="1">
              <a:off x="5219114" y="1990725"/>
              <a:ext cx="1070170" cy="1666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1 CuadroTexto"/>
          <p:cNvSpPr txBox="1"/>
          <p:nvPr/>
        </p:nvSpPr>
        <p:spPr>
          <a:xfrm>
            <a:off x="1481445" y="2979826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Web Browser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345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2002693" y="4695552"/>
            <a:ext cx="6400800" cy="1915596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Model Tuning</a:t>
            </a:r>
          </a:p>
          <a:p>
            <a:pPr algn="l"/>
            <a:r>
              <a:rPr lang="en-US" sz="3600" dirty="0" smtClean="0"/>
              <a:t>Problems &amp; solutions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348" y="3248420"/>
            <a:ext cx="2501900" cy="140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n-grams are relevant, some distinctions are more problematic than helpful</a:t>
            </a:r>
          </a:p>
          <a:p>
            <a:pPr lvl="1"/>
            <a:r>
              <a:rPr lang="en-US" dirty="0" smtClean="0"/>
              <a:t>Example: does the number “13”  better characterize valid customer address numbers than number “24”?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Model abstracts away or collapses several symbols</a:t>
            </a:r>
          </a:p>
          <a:p>
            <a:pPr lvl="1"/>
            <a:r>
              <a:rPr lang="en-US" dirty="0" smtClean="0"/>
              <a:t>No capital letters (all n-grams translated into small letters)</a:t>
            </a:r>
          </a:p>
          <a:p>
            <a:pPr lvl="1"/>
            <a:r>
              <a:rPr lang="en-US" dirty="0" smtClean="0"/>
              <a:t>Accents removed (we don’t have specific priors for them)</a:t>
            </a:r>
          </a:p>
          <a:p>
            <a:pPr lvl="1"/>
            <a:r>
              <a:rPr lang="en-US" dirty="0" smtClean="0"/>
              <a:t>Numbers collapsed (all represented as capital letter “N”)</a:t>
            </a:r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 abstraction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9" b="19081"/>
          <a:stretch/>
        </p:blipFill>
        <p:spPr bwMode="auto">
          <a:xfrm>
            <a:off x="7338452" y="433388"/>
            <a:ext cx="1341653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04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1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What if you find a trigram that you have never seen before in the training </a:t>
                </a:r>
                <a:r>
                  <a:rPr lang="en-US" dirty="0" smtClean="0"/>
                  <a:t>set? (may </a:t>
                </a:r>
                <a:r>
                  <a:rPr lang="en-US" dirty="0" smtClean="0"/>
                  <a:t>happen)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UY" i="1">
                            <a:latin typeface="Cambria Math"/>
                          </a:rPr>
                        </m:ctrlPr>
                      </m:sSubPr>
                      <m:e>
                        <m:r>
                          <a:rPr lang="es-UY" i="1">
                            <a:latin typeface="Cambria Math"/>
                            <a:ea typeface="Cambria Math"/>
                          </a:rPr>
                          <m:t>∃ </m:t>
                        </m:r>
                        <m:r>
                          <a:rPr lang="es-UY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s-UY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s-UY" dirty="0"/>
                  <a:t> |</a:t>
                </a:r>
                <a14:m>
                  <m:oMath xmlns:m="http://schemas.openxmlformats.org/officeDocument/2006/math">
                    <m:r>
                      <a:rPr lang="es-UY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s-UY" i="1">
                            <a:latin typeface="Cambria Math"/>
                          </a:rPr>
                        </m:ctrlPr>
                      </m:sSupPr>
                      <m:e>
                        <m:r>
                          <a:rPr lang="es-UY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p>
                        <m:r>
                          <a:rPr lang="es-UY" i="1">
                            <a:latin typeface="Cambria Math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s-UY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UY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UY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s-UY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s-UY" i="1">
                        <a:latin typeface="Cambria Math"/>
                      </a:rPr>
                      <m:t>=0</m:t>
                    </m:r>
                  </m:oMath>
                </a14:m>
                <a:r>
                  <a:rPr lang="es-UY" dirty="0"/>
                  <a:t> </a:t>
                </a:r>
                <a:r>
                  <a:rPr lang="es-UY" dirty="0" smtClean="0"/>
                  <a:t>: fatal error</a:t>
                </a:r>
              </a:p>
              <a:p>
                <a:pPr lvl="1"/>
                <a:endParaRPr lang="es-UY" dirty="0" smtClean="0"/>
              </a:p>
              <a:p>
                <a:r>
                  <a:rPr lang="en-US" dirty="0" smtClean="0"/>
                  <a:t>Solution: use a </a:t>
                </a:r>
                <a:r>
                  <a:rPr lang="en-US" u="sng" dirty="0" smtClean="0"/>
                  <a:t>prior probability</a:t>
                </a:r>
                <a:r>
                  <a:rPr lang="en-US" dirty="0" smtClean="0"/>
                  <a:t> for the expected (bigger) language of the field</a:t>
                </a:r>
              </a:p>
              <a:p>
                <a:pPr lvl="1"/>
                <a:r>
                  <a:rPr lang="en-US" dirty="0" smtClean="0"/>
                  <a:t>Example: field “</a:t>
                </a:r>
                <a:r>
                  <a:rPr lang="en-US" i="1" dirty="0" smtClean="0"/>
                  <a:t>Name</a:t>
                </a:r>
                <a:r>
                  <a:rPr lang="en-US" dirty="0" smtClean="0"/>
                  <a:t>” mostly contains Spanish words , use the n-gram frequencies in Spanish as prior.</a:t>
                </a:r>
              </a:p>
              <a:p>
                <a:pPr lvl="1"/>
                <a:r>
                  <a:rPr lang="en-US" dirty="0" smtClean="0"/>
                  <a:t>Compute </a:t>
                </a:r>
                <a:r>
                  <a:rPr lang="en-US" i="1" dirty="0" smtClean="0"/>
                  <a:t>Maximum a Posteriori</a:t>
                </a:r>
                <a:r>
                  <a:rPr lang="en-US" dirty="0" smtClean="0"/>
                  <a:t> (MAP)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𝑎𝑡𝑡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2" name="1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224" r="-1926"/>
                </a:stretch>
              </a:blipFill>
            </p:spPr>
            <p:txBody>
              <a:bodyPr/>
              <a:lstStyle/>
              <a:p>
                <a:r>
                  <a:rPr lang="es-U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Rare n-grams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96" y="433388"/>
            <a:ext cx="1114777" cy="86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82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Several data for monograms, bigrams and trigrams frequencies in different languages.</a:t>
            </a:r>
          </a:p>
          <a:p>
            <a:endParaRPr lang="en-US" dirty="0"/>
          </a:p>
          <a:p>
            <a:r>
              <a:rPr lang="en-US" dirty="0" smtClean="0"/>
              <a:t>But hard to find n-gram frequencies including spaces and other punctuation symbols… </a:t>
            </a:r>
            <a:endParaRPr lang="en-US" dirty="0"/>
          </a:p>
          <a:p>
            <a:pPr lvl="1"/>
            <a:r>
              <a:rPr lang="en-US" dirty="0" smtClean="0"/>
              <a:t>Example: which frequency for “</a:t>
            </a:r>
            <a:r>
              <a:rPr lang="en-US" dirty="0" err="1" smtClean="0"/>
              <a:t>n+a</a:t>
            </a:r>
            <a:r>
              <a:rPr lang="en-US" dirty="0" smtClean="0"/>
              <a:t>” trigram?</a:t>
            </a:r>
          </a:p>
          <a:p>
            <a:endParaRPr lang="en-US" dirty="0" smtClean="0"/>
          </a:p>
          <a:p>
            <a:r>
              <a:rPr lang="en-US" dirty="0" smtClean="0"/>
              <a:t>Could not find any variance data for Spanish n-grams</a:t>
            </a:r>
          </a:p>
          <a:p>
            <a:pPr lvl="1"/>
            <a:r>
              <a:rPr lang="en-US" dirty="0" smtClean="0"/>
              <a:t>Approximated by sigma = </a:t>
            </a:r>
            <a:r>
              <a:rPr lang="en-US" dirty="0" smtClean="0"/>
              <a:t>2µ.</a:t>
            </a:r>
            <a:endParaRPr lang="en-US" dirty="0" smtClean="0"/>
          </a:p>
          <a:p>
            <a:pPr lvl="1"/>
            <a:r>
              <a:rPr lang="en-US" dirty="0" smtClean="0"/>
              <a:t>“Reason”: frequency 0 (not occurs) should not be an outlier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Spanish priors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433388"/>
            <a:ext cx="1299134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</a:t>
            </a:r>
            <a:r>
              <a:rPr lang="en-US" dirty="0" smtClean="0"/>
              <a:t>ome fields are not expected to have a defined “language”.</a:t>
            </a:r>
          </a:p>
          <a:p>
            <a:pPr lvl="1"/>
            <a:r>
              <a:rPr lang="en-US" dirty="0" smtClean="0"/>
              <a:t>Example: what is a “normal” password or encrypted cookie?</a:t>
            </a:r>
          </a:p>
          <a:p>
            <a:pPr lvl="1"/>
            <a:r>
              <a:rPr lang="en-US" dirty="0" smtClean="0"/>
              <a:t>A password should be any possible sequence made of any possible symbol, all equally distributed (random data). Nothing is an outlier.</a:t>
            </a:r>
          </a:p>
          <a:p>
            <a:pPr lvl="1"/>
            <a:r>
              <a:rPr lang="en-US" dirty="0" smtClean="0"/>
              <a:t>Moreover, for security reasons, you should carefully consider pros and cons before learning passwords or storing other sensitive data in your model… but this is another topic.</a:t>
            </a:r>
          </a:p>
          <a:p>
            <a:r>
              <a:rPr lang="en-US" dirty="0" smtClean="0"/>
              <a:t>Such fields are excluded from the model… but should not.</a:t>
            </a:r>
          </a:p>
          <a:p>
            <a:pPr lvl="1"/>
            <a:r>
              <a:rPr lang="en-US" dirty="0" smtClean="0"/>
              <a:t>Give raise to some false negatives in the test dataset.</a:t>
            </a:r>
          </a:p>
          <a:p>
            <a:r>
              <a:rPr lang="en-US" dirty="0" smtClean="0"/>
              <a:t>Possible solution?: for such fields, use the negative, classification approach to tackle the problem: look for suspicious sequences rather than for normal values.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data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048" y="433388"/>
            <a:ext cx="1413704" cy="86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Sometimes, words are better than </a:t>
            </a:r>
            <a:r>
              <a:rPr lang="en-US" dirty="0" smtClean="0"/>
              <a:t>n-grams</a:t>
            </a:r>
            <a:r>
              <a:rPr lang="en-US" dirty="0" smtClean="0"/>
              <a:t>: when you have a well defined separator.</a:t>
            </a:r>
          </a:p>
          <a:p>
            <a:pPr lvl="1"/>
            <a:r>
              <a:rPr lang="en-US" dirty="0" smtClean="0"/>
              <a:t>Example: URL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http://alfresco.ict4v.org/projects/wafintl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Separator “/” cuts content into better pieces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occurrence in a </a:t>
            </a:r>
            <a:r>
              <a:rPr lang="en-US" dirty="0" smtClean="0"/>
              <a:t>sub-directory </a:t>
            </a:r>
            <a:r>
              <a:rPr lang="en-US" dirty="0" smtClean="0"/>
              <a:t>of a rare trigram which also occurs in the domain can significantly change the frequency of this n-gram in the whole URL.</a:t>
            </a:r>
          </a:p>
          <a:p>
            <a:endParaRPr lang="en-US" dirty="0" smtClean="0"/>
          </a:p>
          <a:p>
            <a:r>
              <a:rPr lang="en-US" dirty="0" smtClean="0"/>
              <a:t>Solution: for some fields, tokenize splitting into strings separated by a well chosen symbol. Same model.</a:t>
            </a:r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14732" y="433388"/>
            <a:ext cx="6872068" cy="862014"/>
          </a:xfrm>
        </p:spPr>
        <p:txBody>
          <a:bodyPr/>
          <a:lstStyle/>
          <a:p>
            <a:r>
              <a:rPr lang="en-US" dirty="0" smtClean="0"/>
              <a:t>Back to words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2" y="433388"/>
            <a:ext cx="1309688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5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1805745" y="4710288"/>
            <a:ext cx="6400800" cy="1752600"/>
          </a:xfrm>
        </p:spPr>
        <p:txBody>
          <a:bodyPr/>
          <a:lstStyle/>
          <a:p>
            <a:pPr algn="l"/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45" y="2825849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8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Goal: (freely) experiment with these ideas</a:t>
            </a:r>
          </a:p>
          <a:p>
            <a:endParaRPr lang="en-US" dirty="0" smtClean="0"/>
          </a:p>
          <a:p>
            <a:r>
              <a:rPr lang="en-US" dirty="0" smtClean="0"/>
              <a:t>Weka does not provide such freedom</a:t>
            </a:r>
          </a:p>
          <a:p>
            <a:endParaRPr lang="en-US" dirty="0" smtClean="0"/>
          </a:p>
          <a:p>
            <a:r>
              <a:rPr lang="en-US" dirty="0"/>
              <a:t>No need for special ML libraries </a:t>
            </a:r>
            <a:r>
              <a:rPr lang="en-US" dirty="0" smtClean="0"/>
              <a:t>(happily)</a:t>
            </a:r>
          </a:p>
          <a:p>
            <a:endParaRPr lang="en-US" dirty="0"/>
          </a:p>
          <a:p>
            <a:r>
              <a:rPr lang="en-US" dirty="0" smtClean="0"/>
              <a:t>A dedicated, </a:t>
            </a:r>
            <a:r>
              <a:rPr lang="en-US" dirty="0" smtClean="0"/>
              <a:t>hand-made piece of software:</a:t>
            </a:r>
            <a:endParaRPr lang="en-US" dirty="0" smtClean="0"/>
          </a:p>
          <a:p>
            <a:pPr lvl="1"/>
            <a:r>
              <a:rPr lang="en-US" dirty="0" smtClean="0"/>
              <a:t>Written in Objective </a:t>
            </a:r>
            <a:r>
              <a:rPr lang="en-US" dirty="0" err="1" smtClean="0"/>
              <a:t>Caml</a:t>
            </a:r>
            <a:r>
              <a:rPr lang="en-US" dirty="0" smtClean="0"/>
              <a:t> (</a:t>
            </a:r>
            <a:r>
              <a:rPr lang="en-US" dirty="0" err="1" smtClean="0"/>
              <a:t>Ocaml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20 modules, </a:t>
            </a:r>
            <a:r>
              <a:rPr lang="en-US" dirty="0" smtClean="0"/>
              <a:t>3.600</a:t>
            </a:r>
            <a:r>
              <a:rPr lang="en-US" dirty="0" smtClean="0"/>
              <a:t> </a:t>
            </a:r>
            <a:r>
              <a:rPr lang="en-US" dirty="0" smtClean="0"/>
              <a:t>lines of code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xport a Weka </a:t>
            </a:r>
            <a:r>
              <a:rPr lang="en-US" dirty="0" err="1" smtClean="0"/>
              <a:t>datafile</a:t>
            </a:r>
            <a:r>
              <a:rPr lang="en-US" dirty="0"/>
              <a:t> </a:t>
            </a:r>
            <a:r>
              <a:rPr lang="en-US" dirty="0" smtClean="0"/>
              <a:t>when ML tools are needed.</a:t>
            </a:r>
          </a:p>
          <a:p>
            <a:endParaRPr lang="es-UY" dirty="0"/>
          </a:p>
          <a:p>
            <a:endParaRPr lang="es-UY" dirty="0"/>
          </a:p>
          <a:p>
            <a:endParaRPr lang="es-UY" dirty="0"/>
          </a:p>
          <a:p>
            <a:endParaRPr lang="es-UY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56935" y="433388"/>
            <a:ext cx="6829865" cy="862014"/>
          </a:xfrm>
        </p:spPr>
        <p:txBody>
          <a:bodyPr/>
          <a:lstStyle/>
          <a:p>
            <a:r>
              <a:rPr lang="es-UY" dirty="0" err="1" smtClean="0"/>
              <a:t>Prototype</a:t>
            </a:r>
            <a:endParaRPr lang="es-UY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214" y="433388"/>
            <a:ext cx="1120180" cy="8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workflow</a:t>
            </a:r>
            <a:endParaRPr lang="en-US" dirty="0"/>
          </a:p>
        </p:txBody>
      </p:sp>
      <p:sp>
        <p:nvSpPr>
          <p:cNvPr id="4" name="3 Rectángulo"/>
          <p:cNvSpPr/>
          <p:nvPr/>
        </p:nvSpPr>
        <p:spPr>
          <a:xfrm>
            <a:off x="898511" y="3607215"/>
            <a:ext cx="1357898" cy="899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smtClean="0"/>
              <a:t>HTTP REQ</a:t>
            </a:r>
          </a:p>
          <a:p>
            <a:pPr algn="ctr"/>
            <a:r>
              <a:rPr lang="es-UY" dirty="0" err="1" smtClean="0"/>
              <a:t>Parser</a:t>
            </a:r>
            <a:endParaRPr lang="es-UY" dirty="0"/>
          </a:p>
        </p:txBody>
      </p:sp>
      <p:sp>
        <p:nvSpPr>
          <p:cNvPr id="8" name="7 Rectángulo"/>
          <p:cNvSpPr/>
          <p:nvPr/>
        </p:nvSpPr>
        <p:spPr>
          <a:xfrm>
            <a:off x="3437822" y="3633192"/>
            <a:ext cx="1280161" cy="873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Ngram</a:t>
            </a:r>
            <a:r>
              <a:rPr lang="es-UY" dirty="0" smtClean="0"/>
              <a:t> </a:t>
            </a:r>
            <a:r>
              <a:rPr lang="es-UY" dirty="0" err="1" smtClean="0"/>
              <a:t>Tokenizer</a:t>
            </a:r>
            <a:endParaRPr lang="es-UY" dirty="0"/>
          </a:p>
        </p:txBody>
      </p:sp>
      <p:sp>
        <p:nvSpPr>
          <p:cNvPr id="10" name="9 Rectángulo"/>
          <p:cNvSpPr/>
          <p:nvPr/>
        </p:nvSpPr>
        <p:spPr>
          <a:xfrm>
            <a:off x="5563127" y="3642121"/>
            <a:ext cx="1280162" cy="783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Ngram</a:t>
            </a:r>
            <a:r>
              <a:rPr lang="es-UY" dirty="0" smtClean="0"/>
              <a:t> </a:t>
            </a:r>
            <a:r>
              <a:rPr lang="es-UY" dirty="0" err="1" smtClean="0"/>
              <a:t>Outlier</a:t>
            </a:r>
            <a:r>
              <a:rPr lang="es-UY" dirty="0" smtClean="0"/>
              <a:t> Detector</a:t>
            </a:r>
            <a:endParaRPr lang="es-UY" dirty="0"/>
          </a:p>
        </p:txBody>
      </p:sp>
      <p:sp>
        <p:nvSpPr>
          <p:cNvPr id="11" name="10 Rectángulo"/>
          <p:cNvSpPr/>
          <p:nvPr/>
        </p:nvSpPr>
        <p:spPr>
          <a:xfrm>
            <a:off x="7550306" y="3633607"/>
            <a:ext cx="1280162" cy="80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Instance</a:t>
            </a:r>
            <a:r>
              <a:rPr lang="es-UY" dirty="0" smtClean="0"/>
              <a:t> </a:t>
            </a:r>
            <a:r>
              <a:rPr lang="es-UY" dirty="0" err="1" smtClean="0"/>
              <a:t>Outlier</a:t>
            </a:r>
            <a:r>
              <a:rPr lang="es-UY" dirty="0" smtClean="0"/>
              <a:t> Detector</a:t>
            </a:r>
            <a:endParaRPr lang="es-UY" dirty="0"/>
          </a:p>
        </p:txBody>
      </p:sp>
      <p:grpSp>
        <p:nvGrpSpPr>
          <p:cNvPr id="13" name="12 Grupo"/>
          <p:cNvGrpSpPr/>
          <p:nvPr/>
        </p:nvGrpSpPr>
        <p:grpSpPr>
          <a:xfrm>
            <a:off x="2281487" y="2094312"/>
            <a:ext cx="1006944" cy="1288040"/>
            <a:chOff x="7094939" y="929182"/>
            <a:chExt cx="1350141" cy="1788227"/>
          </a:xfrm>
        </p:grpSpPr>
        <p:pic>
          <p:nvPicPr>
            <p:cNvPr id="2051" name="Picture 3" descr="C:\Users\gimenez\Documents\Profesional\Tilsor\ICT4V\Dataset\CISC2010\article\fi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6071" y="1618053"/>
              <a:ext cx="1099356" cy="1099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11 CuadroTexto"/>
            <p:cNvSpPr txBox="1"/>
            <p:nvPr/>
          </p:nvSpPr>
          <p:spPr>
            <a:xfrm>
              <a:off x="7094939" y="929182"/>
              <a:ext cx="1350141" cy="726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1400" dirty="0" smtClean="0"/>
                <a:t>HTTP Field </a:t>
              </a:r>
            </a:p>
            <a:p>
              <a:pPr algn="ctr"/>
              <a:r>
                <a:rPr lang="es-UY" sz="1400" dirty="0" err="1" smtClean="0"/>
                <a:t>Model</a:t>
              </a:r>
              <a:endParaRPr lang="es-UY" sz="14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417" y="1965765"/>
              <a:ext cx="570970" cy="635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22 Grupo"/>
          <p:cNvGrpSpPr/>
          <p:nvPr/>
        </p:nvGrpSpPr>
        <p:grpSpPr>
          <a:xfrm>
            <a:off x="7544194" y="2472256"/>
            <a:ext cx="1245293" cy="1034436"/>
            <a:chOff x="7094938" y="1576062"/>
            <a:chExt cx="1727616" cy="1520082"/>
          </a:xfrm>
        </p:grpSpPr>
        <p:pic>
          <p:nvPicPr>
            <p:cNvPr id="24" name="Picture 3" descr="C:\Users\gimenez\Documents\Profesional\Tilsor\ICT4V\Dataset\CISC2010\article\fi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116" y="1576062"/>
              <a:ext cx="1099356" cy="109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24 CuadroTexto"/>
            <p:cNvSpPr txBox="1"/>
            <p:nvPr/>
          </p:nvSpPr>
          <p:spPr>
            <a:xfrm>
              <a:off x="7094938" y="2643872"/>
              <a:ext cx="1727616" cy="452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1400" dirty="0" err="1" smtClean="0"/>
                <a:t>Ngram</a:t>
              </a:r>
              <a:r>
                <a:rPr lang="es-UY" sz="1400" dirty="0" smtClean="0"/>
                <a:t> </a:t>
              </a:r>
              <a:r>
                <a:rPr lang="es-UY" sz="1400" dirty="0" err="1" smtClean="0"/>
                <a:t>Model</a:t>
              </a:r>
              <a:endParaRPr lang="es-UY" sz="1400" dirty="0"/>
            </a:p>
          </p:txBody>
        </p:sp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929" y="1996754"/>
              <a:ext cx="570970" cy="635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14 Grupo"/>
          <p:cNvGrpSpPr/>
          <p:nvPr/>
        </p:nvGrpSpPr>
        <p:grpSpPr>
          <a:xfrm>
            <a:off x="3330966" y="2625776"/>
            <a:ext cx="743075" cy="770122"/>
            <a:chOff x="112291" y="4820796"/>
            <a:chExt cx="1099356" cy="1099356"/>
          </a:xfrm>
        </p:grpSpPr>
        <p:pic>
          <p:nvPicPr>
            <p:cNvPr id="31" name="Picture 3" descr="C:\Users\gimenez\Documents\Profesional\Tilsor\ICT4V\Dataset\CISC2010\article\fil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91" y="4820796"/>
              <a:ext cx="1099356" cy="1099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05" y="5319931"/>
              <a:ext cx="635738" cy="38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66" name="Picture 18" descr="Resultado de imagen de mathematical model  icon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286" y="2451035"/>
            <a:ext cx="681844" cy="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55 Grupo"/>
          <p:cNvGrpSpPr/>
          <p:nvPr/>
        </p:nvGrpSpPr>
        <p:grpSpPr>
          <a:xfrm>
            <a:off x="1502412" y="5063909"/>
            <a:ext cx="822918" cy="1429400"/>
            <a:chOff x="942523" y="4959134"/>
            <a:chExt cx="822918" cy="1429400"/>
          </a:xfrm>
        </p:grpSpPr>
        <p:grpSp>
          <p:nvGrpSpPr>
            <p:cNvPr id="36" name="35 Grupo"/>
            <p:cNvGrpSpPr/>
            <p:nvPr/>
          </p:nvGrpSpPr>
          <p:grpSpPr>
            <a:xfrm>
              <a:off x="968178" y="4959134"/>
              <a:ext cx="759102" cy="849310"/>
              <a:chOff x="306828" y="1828629"/>
              <a:chExt cx="1099356" cy="1099356"/>
            </a:xfrm>
          </p:grpSpPr>
          <p:pic>
            <p:nvPicPr>
              <p:cNvPr id="37" name="Picture 3" descr="C:\Users\gimenez\Documents\Profesional\Tilsor\ICT4V\Dataset\CISC2010\article\fil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28" y="1828629"/>
                <a:ext cx="1099356" cy="1099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56" y="2200458"/>
                <a:ext cx="691369" cy="691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17 CuadroTexto"/>
            <p:cNvSpPr txBox="1"/>
            <p:nvPr/>
          </p:nvSpPr>
          <p:spPr>
            <a:xfrm>
              <a:off x="942523" y="5865314"/>
              <a:ext cx="822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400" dirty="0" smtClean="0"/>
                <a:t>Test File</a:t>
              </a:r>
            </a:p>
            <a:p>
              <a:pPr algn="ctr"/>
              <a:r>
                <a:rPr lang="es-UY" sz="1400" dirty="0" smtClean="0"/>
                <a:t>(Attacks)</a:t>
              </a:r>
              <a:endParaRPr lang="es-UY" sz="1400" dirty="0"/>
            </a:p>
          </p:txBody>
        </p:sp>
      </p:grpSp>
      <p:grpSp>
        <p:nvGrpSpPr>
          <p:cNvPr id="55" name="54 Grupo"/>
          <p:cNvGrpSpPr/>
          <p:nvPr/>
        </p:nvGrpSpPr>
        <p:grpSpPr>
          <a:xfrm>
            <a:off x="898511" y="1623609"/>
            <a:ext cx="1365694" cy="1471197"/>
            <a:chOff x="669911" y="1833159"/>
            <a:chExt cx="1365694" cy="1471197"/>
          </a:xfrm>
        </p:grpSpPr>
        <p:grpSp>
          <p:nvGrpSpPr>
            <p:cNvPr id="17" name="16 Grupo"/>
            <p:cNvGrpSpPr/>
            <p:nvPr/>
          </p:nvGrpSpPr>
          <p:grpSpPr>
            <a:xfrm>
              <a:off x="963282" y="2471054"/>
              <a:ext cx="766631" cy="833302"/>
              <a:chOff x="306828" y="1828629"/>
              <a:chExt cx="1099356" cy="1099356"/>
            </a:xfrm>
          </p:grpSpPr>
          <p:pic>
            <p:nvPicPr>
              <p:cNvPr id="14" name="Picture 3" descr="C:\Users\gimenez\Documents\Profesional\Tilsor\ICT4V\Dataset\CISC2010\article\fil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28" y="1828629"/>
                <a:ext cx="1099356" cy="1099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57" y="2167579"/>
                <a:ext cx="691369" cy="691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45 CuadroTexto"/>
            <p:cNvSpPr txBox="1"/>
            <p:nvPr/>
          </p:nvSpPr>
          <p:spPr>
            <a:xfrm>
              <a:off x="669911" y="1833159"/>
              <a:ext cx="1365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400" dirty="0" smtClean="0"/>
                <a:t>Training </a:t>
              </a:r>
              <a:r>
                <a:rPr lang="es-UY" sz="1400" dirty="0" err="1" smtClean="0"/>
                <a:t>Dataset</a:t>
              </a:r>
              <a:endParaRPr lang="es-UY" sz="1400" dirty="0" smtClean="0"/>
            </a:p>
            <a:p>
              <a:pPr algn="ctr"/>
              <a:r>
                <a:rPr lang="es-UY" sz="1400" dirty="0" smtClean="0"/>
                <a:t>(</a:t>
              </a:r>
              <a:r>
                <a:rPr lang="es-UY" sz="1400" dirty="0" err="1" smtClean="0"/>
                <a:t>Valid</a:t>
              </a:r>
              <a:r>
                <a:rPr lang="es-UY" sz="1400" dirty="0" smtClean="0"/>
                <a:t> </a:t>
              </a:r>
              <a:r>
                <a:rPr lang="es-UY" sz="1400" dirty="0" err="1" smtClean="0"/>
                <a:t>Behavior</a:t>
              </a:r>
              <a:r>
                <a:rPr lang="es-UY" sz="1400" dirty="0" smtClean="0"/>
                <a:t>)</a:t>
              </a:r>
              <a:endParaRPr lang="es-UY" sz="1400" dirty="0"/>
            </a:p>
          </p:txBody>
        </p:sp>
      </p:grpSp>
      <p:sp>
        <p:nvSpPr>
          <p:cNvPr id="20" name="19 CuadroTexto"/>
          <p:cNvSpPr txBox="1"/>
          <p:nvPr/>
        </p:nvSpPr>
        <p:spPr>
          <a:xfrm>
            <a:off x="3356378" y="2227172"/>
            <a:ext cx="666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 err="1" smtClean="0"/>
              <a:t>Priors</a:t>
            </a:r>
            <a:endParaRPr lang="es-UY" sz="1600" dirty="0"/>
          </a:p>
        </p:txBody>
      </p:sp>
      <p:grpSp>
        <p:nvGrpSpPr>
          <p:cNvPr id="34" name="33 Grupo"/>
          <p:cNvGrpSpPr/>
          <p:nvPr/>
        </p:nvGrpSpPr>
        <p:grpSpPr>
          <a:xfrm>
            <a:off x="3999272" y="1994000"/>
            <a:ext cx="1132618" cy="1418457"/>
            <a:chOff x="3391804" y="1752522"/>
            <a:chExt cx="1132618" cy="1418457"/>
          </a:xfrm>
        </p:grpSpPr>
        <p:grpSp>
          <p:nvGrpSpPr>
            <p:cNvPr id="16" name="15 Grupo"/>
            <p:cNvGrpSpPr/>
            <p:nvPr/>
          </p:nvGrpSpPr>
          <p:grpSpPr>
            <a:xfrm>
              <a:off x="3508960" y="2386789"/>
              <a:ext cx="697227" cy="784190"/>
              <a:chOff x="1736322" y="5368294"/>
              <a:chExt cx="1099356" cy="1099356"/>
            </a:xfrm>
          </p:grpSpPr>
          <p:pic>
            <p:nvPicPr>
              <p:cNvPr id="33" name="Picture 3" descr="C:\Users\gimenez\Documents\Profesional\Tilsor\ICT4V\Dataset\CISC2010\article\fil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6322" y="5368294"/>
                <a:ext cx="1099356" cy="1099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615" y="5756029"/>
                <a:ext cx="669417" cy="669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8" name="47 CuadroTexto"/>
            <p:cNvSpPr txBox="1"/>
            <p:nvPr/>
          </p:nvSpPr>
          <p:spPr>
            <a:xfrm>
              <a:off x="3391804" y="1752522"/>
              <a:ext cx="1132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600" dirty="0" err="1" smtClean="0"/>
                <a:t>Model</a:t>
              </a:r>
              <a:r>
                <a:rPr lang="es-UY" sz="1600" dirty="0" smtClean="0"/>
                <a:t> </a:t>
              </a:r>
            </a:p>
            <a:p>
              <a:pPr algn="ctr"/>
              <a:r>
                <a:rPr lang="es-UY" sz="1600" dirty="0" err="1" smtClean="0"/>
                <a:t>Parameters</a:t>
              </a:r>
              <a:endParaRPr lang="es-UY" sz="1600" dirty="0"/>
            </a:p>
          </p:txBody>
        </p:sp>
      </p:grpSp>
      <p:sp>
        <p:nvSpPr>
          <p:cNvPr id="21" name="20 CuadroTexto"/>
          <p:cNvSpPr txBox="1"/>
          <p:nvPr/>
        </p:nvSpPr>
        <p:spPr>
          <a:xfrm>
            <a:off x="5487499" y="2136297"/>
            <a:ext cx="1431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400" dirty="0" smtClean="0"/>
              <a:t>Reference </a:t>
            </a:r>
            <a:r>
              <a:rPr lang="es-UY" sz="1400" dirty="0" err="1" smtClean="0"/>
              <a:t>Model</a:t>
            </a:r>
            <a:endParaRPr lang="es-UY" sz="1400" dirty="0"/>
          </a:p>
        </p:txBody>
      </p:sp>
      <p:grpSp>
        <p:nvGrpSpPr>
          <p:cNvPr id="57" name="56 Grupo"/>
          <p:cNvGrpSpPr/>
          <p:nvPr/>
        </p:nvGrpSpPr>
        <p:grpSpPr>
          <a:xfrm>
            <a:off x="5620577" y="4903156"/>
            <a:ext cx="1222712" cy="1193341"/>
            <a:chOff x="5620577" y="4763456"/>
            <a:chExt cx="1222712" cy="1193341"/>
          </a:xfrm>
        </p:grpSpPr>
        <p:pic>
          <p:nvPicPr>
            <p:cNvPr id="43" name="Picture 18" descr="Resultado de imagen de mathematical model  icon 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286" y="4763456"/>
              <a:ext cx="681844" cy="68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49 CuadroTexto"/>
            <p:cNvSpPr txBox="1"/>
            <p:nvPr/>
          </p:nvSpPr>
          <p:spPr>
            <a:xfrm>
              <a:off x="5620577" y="5433577"/>
              <a:ext cx="1222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sz="1400" dirty="0" smtClean="0"/>
                <a:t>Test </a:t>
              </a:r>
              <a:r>
                <a:rPr lang="es-UY" sz="1400" dirty="0" err="1" smtClean="0"/>
                <a:t>Model</a:t>
              </a:r>
              <a:r>
                <a:rPr lang="es-UY" sz="1400" dirty="0" smtClean="0"/>
                <a:t> </a:t>
              </a:r>
              <a:r>
                <a:rPr lang="es-UY" sz="1400" dirty="0" err="1" smtClean="0"/>
                <a:t>List</a:t>
              </a:r>
              <a:endParaRPr lang="es-UY" sz="1400" dirty="0"/>
            </a:p>
          </p:txBody>
        </p:sp>
      </p:grpSp>
      <p:cxnSp>
        <p:nvCxnSpPr>
          <p:cNvPr id="27" name="26 Conector recto de flecha"/>
          <p:cNvCxnSpPr>
            <a:stCxn id="14" idx="2"/>
            <a:endCxn id="4" idx="0"/>
          </p:cNvCxnSpPr>
          <p:nvPr/>
        </p:nvCxnSpPr>
        <p:spPr>
          <a:xfrm>
            <a:off x="1575198" y="3094806"/>
            <a:ext cx="2262" cy="5124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2067 Conector recto de flecha"/>
          <p:cNvCxnSpPr/>
          <p:nvPr/>
        </p:nvCxnSpPr>
        <p:spPr>
          <a:xfrm>
            <a:off x="2281487" y="3781425"/>
            <a:ext cx="11563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 de flecha"/>
          <p:cNvCxnSpPr/>
          <p:nvPr/>
        </p:nvCxnSpPr>
        <p:spPr>
          <a:xfrm>
            <a:off x="2281487" y="4324350"/>
            <a:ext cx="115633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2069 CuadroTexto"/>
          <p:cNvSpPr txBox="1"/>
          <p:nvPr/>
        </p:nvSpPr>
        <p:spPr>
          <a:xfrm>
            <a:off x="2406795" y="38844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ARFF</a:t>
            </a:r>
            <a:endParaRPr lang="es-UY" dirty="0"/>
          </a:p>
        </p:txBody>
      </p:sp>
      <p:cxnSp>
        <p:nvCxnSpPr>
          <p:cNvPr id="2079" name="2078 Conector recto de flecha"/>
          <p:cNvCxnSpPr>
            <a:endCxn id="2051" idx="2"/>
          </p:cNvCxnSpPr>
          <p:nvPr/>
        </p:nvCxnSpPr>
        <p:spPr>
          <a:xfrm flipV="1">
            <a:off x="2729575" y="3382352"/>
            <a:ext cx="1" cy="39907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angular"/>
          <p:cNvCxnSpPr>
            <a:endCxn id="2066" idx="1"/>
          </p:cNvCxnSpPr>
          <p:nvPr/>
        </p:nvCxnSpPr>
        <p:spPr>
          <a:xfrm flipV="1">
            <a:off x="4717983" y="2791957"/>
            <a:ext cx="1144303" cy="95136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 de flecha"/>
          <p:cNvCxnSpPr>
            <a:stCxn id="2066" idx="2"/>
            <a:endCxn id="10" idx="0"/>
          </p:cNvCxnSpPr>
          <p:nvPr/>
        </p:nvCxnSpPr>
        <p:spPr>
          <a:xfrm>
            <a:off x="6203208" y="3132879"/>
            <a:ext cx="0" cy="5092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43" idx="0"/>
            <a:endCxn id="10" idx="2"/>
          </p:cNvCxnSpPr>
          <p:nvPr/>
        </p:nvCxnSpPr>
        <p:spPr>
          <a:xfrm flipV="1">
            <a:off x="6203208" y="4425222"/>
            <a:ext cx="0" cy="4779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angular"/>
          <p:cNvCxnSpPr>
            <a:endCxn id="43" idx="1"/>
          </p:cNvCxnSpPr>
          <p:nvPr/>
        </p:nvCxnSpPr>
        <p:spPr>
          <a:xfrm>
            <a:off x="4695916" y="4324350"/>
            <a:ext cx="1166370" cy="919728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67 Grupo"/>
          <p:cNvGrpSpPr/>
          <p:nvPr/>
        </p:nvGrpSpPr>
        <p:grpSpPr>
          <a:xfrm>
            <a:off x="7435409" y="5332978"/>
            <a:ext cx="855491" cy="1147631"/>
            <a:chOff x="7752909" y="5345678"/>
            <a:chExt cx="855491" cy="1147631"/>
          </a:xfrm>
        </p:grpSpPr>
        <p:pic>
          <p:nvPicPr>
            <p:cNvPr id="44" name="Picture 9" descr="Resultado de imagen de report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770" y="5345678"/>
              <a:ext cx="607385" cy="607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66 CuadroTexto"/>
            <p:cNvSpPr txBox="1"/>
            <p:nvPr/>
          </p:nvSpPr>
          <p:spPr>
            <a:xfrm>
              <a:off x="7752909" y="5970089"/>
              <a:ext cx="8554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400" dirty="0" err="1" smtClean="0"/>
                <a:t>Autotest</a:t>
              </a:r>
              <a:r>
                <a:rPr lang="es-UY" sz="1400" dirty="0" smtClean="0"/>
                <a:t> </a:t>
              </a:r>
            </a:p>
            <a:p>
              <a:pPr algn="ctr"/>
              <a:r>
                <a:rPr lang="es-UY" sz="1400" dirty="0" err="1" smtClean="0"/>
                <a:t>Report</a:t>
              </a:r>
              <a:endParaRPr lang="es-UY" sz="1400" dirty="0"/>
            </a:p>
          </p:txBody>
        </p:sp>
      </p:grpSp>
      <p:sp>
        <p:nvSpPr>
          <p:cNvPr id="69" name="68 Rectángulo"/>
          <p:cNvSpPr/>
          <p:nvPr/>
        </p:nvSpPr>
        <p:spPr>
          <a:xfrm rot="16200000">
            <a:off x="-12381" y="3853066"/>
            <a:ext cx="896418" cy="4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Splitter</a:t>
            </a:r>
            <a:r>
              <a:rPr lang="es-UY" dirty="0" smtClean="0"/>
              <a:t> </a:t>
            </a:r>
            <a:endParaRPr lang="es-UY" dirty="0"/>
          </a:p>
        </p:txBody>
      </p:sp>
      <p:cxnSp>
        <p:nvCxnSpPr>
          <p:cNvPr id="71" name="70 Conector angular"/>
          <p:cNvCxnSpPr>
            <a:stCxn id="14" idx="1"/>
            <a:endCxn id="69" idx="3"/>
          </p:cNvCxnSpPr>
          <p:nvPr/>
        </p:nvCxnSpPr>
        <p:spPr>
          <a:xfrm rot="10800000" flipV="1">
            <a:off x="435828" y="2678155"/>
            <a:ext cx="756054" cy="94274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103 Grupo"/>
          <p:cNvGrpSpPr/>
          <p:nvPr/>
        </p:nvGrpSpPr>
        <p:grpSpPr>
          <a:xfrm>
            <a:off x="599557" y="5060392"/>
            <a:ext cx="1082091" cy="1429400"/>
            <a:chOff x="812938" y="4959134"/>
            <a:chExt cx="1082091" cy="1429400"/>
          </a:xfrm>
        </p:grpSpPr>
        <p:grpSp>
          <p:nvGrpSpPr>
            <p:cNvPr id="105" name="104 Grupo"/>
            <p:cNvGrpSpPr/>
            <p:nvPr/>
          </p:nvGrpSpPr>
          <p:grpSpPr>
            <a:xfrm>
              <a:off x="968178" y="4959134"/>
              <a:ext cx="759102" cy="849310"/>
              <a:chOff x="306828" y="1828629"/>
              <a:chExt cx="1099356" cy="1099356"/>
            </a:xfrm>
          </p:grpSpPr>
          <p:pic>
            <p:nvPicPr>
              <p:cNvPr id="107" name="Picture 3" descr="C:\Users\gimenez\Documents\Profesional\Tilsor\ICT4V\Dataset\CISC2010\article\fil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28" y="1828629"/>
                <a:ext cx="1099356" cy="1099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956" y="2200458"/>
                <a:ext cx="691369" cy="691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6" name="105 CuadroTexto"/>
            <p:cNvSpPr txBox="1"/>
            <p:nvPr/>
          </p:nvSpPr>
          <p:spPr>
            <a:xfrm>
              <a:off x="812938" y="5865314"/>
              <a:ext cx="1082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400" dirty="0" err="1" smtClean="0"/>
                <a:t>Autotest</a:t>
              </a:r>
              <a:endParaRPr lang="es-UY" sz="1400" dirty="0" smtClean="0"/>
            </a:p>
            <a:p>
              <a:pPr algn="ctr"/>
              <a:r>
                <a:rPr lang="es-UY" sz="1400" dirty="0" smtClean="0"/>
                <a:t>(</a:t>
              </a:r>
              <a:r>
                <a:rPr lang="es-UY" sz="1400" dirty="0" err="1" smtClean="0"/>
                <a:t>Valid</a:t>
              </a:r>
              <a:r>
                <a:rPr lang="es-UY" sz="1400" dirty="0" smtClean="0"/>
                <a:t> cases)</a:t>
              </a:r>
            </a:p>
          </p:txBody>
        </p:sp>
      </p:grpSp>
      <p:cxnSp>
        <p:nvCxnSpPr>
          <p:cNvPr id="73" name="72 Conector angular"/>
          <p:cNvCxnSpPr>
            <a:stCxn id="69" idx="1"/>
            <a:endCxn id="107" idx="1"/>
          </p:cNvCxnSpPr>
          <p:nvPr/>
        </p:nvCxnSpPr>
        <p:spPr>
          <a:xfrm rot="16200000" flipH="1">
            <a:off x="111446" y="4841696"/>
            <a:ext cx="967732" cy="318969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Conector angular"/>
          <p:cNvCxnSpPr>
            <a:stCxn id="107" idx="0"/>
            <a:endCxn id="4" idx="2"/>
          </p:cNvCxnSpPr>
          <p:nvPr/>
        </p:nvCxnSpPr>
        <p:spPr>
          <a:xfrm rot="5400000" flipH="1" flipV="1">
            <a:off x="1078849" y="4561781"/>
            <a:ext cx="554111" cy="443112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angular"/>
          <p:cNvCxnSpPr/>
          <p:nvPr/>
        </p:nvCxnSpPr>
        <p:spPr>
          <a:xfrm rot="16200000" flipV="1">
            <a:off x="1463725" y="4632716"/>
            <a:ext cx="557628" cy="330158"/>
          </a:xfrm>
          <a:prstGeom prst="bentConnector3">
            <a:avLst>
              <a:gd name="adj1" fmla="val 52277"/>
            </a:avLst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 de flecha"/>
          <p:cNvCxnSpPr>
            <a:stCxn id="33" idx="2"/>
          </p:cNvCxnSpPr>
          <p:nvPr/>
        </p:nvCxnSpPr>
        <p:spPr>
          <a:xfrm flipH="1">
            <a:off x="4465041" y="3412457"/>
            <a:ext cx="1" cy="194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86 Conector recto de flecha"/>
          <p:cNvCxnSpPr>
            <a:stCxn id="10" idx="3"/>
            <a:endCxn id="11" idx="1"/>
          </p:cNvCxnSpPr>
          <p:nvPr/>
        </p:nvCxnSpPr>
        <p:spPr>
          <a:xfrm>
            <a:off x="6843289" y="4033672"/>
            <a:ext cx="707017" cy="298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124 Grupo"/>
          <p:cNvGrpSpPr/>
          <p:nvPr/>
        </p:nvGrpSpPr>
        <p:grpSpPr>
          <a:xfrm>
            <a:off x="8206046" y="5335886"/>
            <a:ext cx="771045" cy="1147631"/>
            <a:chOff x="7795132" y="5345678"/>
            <a:chExt cx="771045" cy="1147631"/>
          </a:xfrm>
        </p:grpSpPr>
        <p:pic>
          <p:nvPicPr>
            <p:cNvPr id="126" name="Picture 9" descr="Resultado de imagen de report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770" y="5345678"/>
              <a:ext cx="607385" cy="607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126 CuadroTexto"/>
            <p:cNvSpPr txBox="1"/>
            <p:nvPr/>
          </p:nvSpPr>
          <p:spPr>
            <a:xfrm>
              <a:off x="7795132" y="5970089"/>
              <a:ext cx="77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UY" sz="1400" dirty="0" smtClean="0"/>
                <a:t>Test File</a:t>
              </a:r>
            </a:p>
            <a:p>
              <a:pPr algn="ctr"/>
              <a:r>
                <a:rPr lang="es-UY" sz="1400" dirty="0" err="1" smtClean="0"/>
                <a:t>Report</a:t>
              </a:r>
              <a:endParaRPr lang="es-UY" sz="1400" dirty="0"/>
            </a:p>
          </p:txBody>
        </p:sp>
      </p:grpSp>
      <p:cxnSp>
        <p:nvCxnSpPr>
          <p:cNvPr id="89" name="88 Conector angular"/>
          <p:cNvCxnSpPr>
            <a:stCxn id="11" idx="2"/>
            <a:endCxn id="44" idx="0"/>
          </p:cNvCxnSpPr>
          <p:nvPr/>
        </p:nvCxnSpPr>
        <p:spPr>
          <a:xfrm rot="5400000">
            <a:off x="7556041" y="4698632"/>
            <a:ext cx="893268" cy="37542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91 Conector angular"/>
          <p:cNvCxnSpPr>
            <a:stCxn id="11" idx="2"/>
            <a:endCxn id="126" idx="0"/>
          </p:cNvCxnSpPr>
          <p:nvPr/>
        </p:nvCxnSpPr>
        <p:spPr>
          <a:xfrm rot="16200000" flipH="1">
            <a:off x="7918794" y="4711303"/>
            <a:ext cx="896176" cy="352990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97 Conector recto de flecha"/>
          <p:cNvCxnSpPr>
            <a:stCxn id="2066" idx="3"/>
          </p:cNvCxnSpPr>
          <p:nvPr/>
        </p:nvCxnSpPr>
        <p:spPr>
          <a:xfrm>
            <a:off x="6544130" y="2791957"/>
            <a:ext cx="1133020" cy="0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angular"/>
          <p:cNvCxnSpPr>
            <a:stCxn id="43" idx="3"/>
          </p:cNvCxnSpPr>
          <p:nvPr/>
        </p:nvCxnSpPr>
        <p:spPr>
          <a:xfrm flipV="1">
            <a:off x="6544130" y="2791957"/>
            <a:ext cx="566510" cy="2452121"/>
          </a:xfrm>
          <a:prstGeom prst="bentConnector2">
            <a:avLst/>
          </a:prstGeom>
          <a:ln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r="24284"/>
          <a:stretch/>
        </p:blipFill>
        <p:spPr bwMode="auto">
          <a:xfrm rot="5400000">
            <a:off x="7575723" y="182866"/>
            <a:ext cx="655231" cy="133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 de flecha"/>
          <p:cNvCxnSpPr>
            <a:stCxn id="31" idx="3"/>
          </p:cNvCxnSpPr>
          <p:nvPr/>
        </p:nvCxnSpPr>
        <p:spPr>
          <a:xfrm>
            <a:off x="4074041" y="3010837"/>
            <a:ext cx="1211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8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1999" y="1836739"/>
            <a:ext cx="3823545" cy="703262"/>
          </a:xfrm>
        </p:spPr>
        <p:txBody>
          <a:bodyPr>
            <a:normAutofit/>
          </a:bodyPr>
          <a:lstStyle/>
          <a:p>
            <a:r>
              <a:rPr lang="es-UY" b="1" dirty="0" smtClean="0"/>
              <a:t>Tries</a:t>
            </a:r>
            <a:r>
              <a:rPr lang="es-UY" dirty="0" smtClean="0"/>
              <a:t> (n-</a:t>
            </a:r>
            <a:r>
              <a:rPr lang="es-UY" dirty="0" err="1" smtClean="0"/>
              <a:t>gram</a:t>
            </a:r>
            <a:r>
              <a:rPr lang="es-UY" dirty="0" smtClean="0"/>
              <a:t> </a:t>
            </a:r>
            <a:r>
              <a:rPr lang="es-UY" dirty="0" err="1" smtClean="0"/>
              <a:t>model</a:t>
            </a:r>
            <a:r>
              <a:rPr lang="es-UY" dirty="0" smtClean="0"/>
              <a:t>)</a:t>
            </a:r>
          </a:p>
          <a:p>
            <a:pPr lvl="1"/>
            <a:endParaRPr lang="es-UY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28349" y="433388"/>
            <a:ext cx="6858451" cy="862014"/>
          </a:xfrm>
        </p:spPr>
        <p:txBody>
          <a:bodyPr/>
          <a:lstStyle/>
          <a:p>
            <a:r>
              <a:rPr lang="es-UY" dirty="0" err="1" smtClean="0"/>
              <a:t>Datatypes</a:t>
            </a:r>
            <a:endParaRPr lang="es-UY" dirty="0"/>
          </a:p>
        </p:txBody>
      </p:sp>
      <p:sp>
        <p:nvSpPr>
          <p:cNvPr id="4" name="3 CuadroTexto"/>
          <p:cNvSpPr txBox="1"/>
          <p:nvPr/>
        </p:nvSpPr>
        <p:spPr>
          <a:xfrm>
            <a:off x="736600" y="2573338"/>
            <a:ext cx="35894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/>
              <a:t>type</a:t>
            </a:r>
            <a:r>
              <a:rPr lang="es-UY" dirty="0"/>
              <a:t> </a:t>
            </a:r>
            <a:r>
              <a:rPr lang="es-UY" dirty="0" err="1" smtClean="0"/>
              <a:t>distrib</a:t>
            </a:r>
            <a:r>
              <a:rPr lang="es-UY" dirty="0" smtClean="0"/>
              <a:t> </a:t>
            </a:r>
            <a:r>
              <a:rPr lang="es-UY" dirty="0"/>
              <a:t>= {</a:t>
            </a:r>
          </a:p>
          <a:p>
            <a:r>
              <a:rPr lang="es-UY" dirty="0"/>
              <a:t>  (* Mean *)</a:t>
            </a:r>
          </a:p>
          <a:p>
            <a:r>
              <a:rPr lang="es-UY" dirty="0"/>
              <a:t>  mean  : </a:t>
            </a:r>
            <a:r>
              <a:rPr lang="es-UY" dirty="0" err="1"/>
              <a:t>float</a:t>
            </a:r>
            <a:r>
              <a:rPr lang="es-UY" dirty="0"/>
              <a:t>;</a:t>
            </a:r>
          </a:p>
          <a:p>
            <a:r>
              <a:rPr lang="es-UY" dirty="0"/>
              <a:t>  (* </a:t>
            </a:r>
            <a:r>
              <a:rPr lang="es-UY" dirty="0" err="1"/>
              <a:t>sigmanum</a:t>
            </a:r>
            <a:r>
              <a:rPr lang="es-UY" dirty="0"/>
              <a:t> = sigma^2/(num-2) *)</a:t>
            </a:r>
          </a:p>
          <a:p>
            <a:r>
              <a:rPr lang="es-UY" dirty="0"/>
              <a:t>  </a:t>
            </a:r>
            <a:r>
              <a:rPr lang="es-UY" dirty="0" err="1"/>
              <a:t>sigmanum</a:t>
            </a:r>
            <a:r>
              <a:rPr lang="es-UY" dirty="0"/>
              <a:t> : </a:t>
            </a:r>
            <a:r>
              <a:rPr lang="es-UY" dirty="0" err="1"/>
              <a:t>float</a:t>
            </a:r>
            <a:r>
              <a:rPr lang="es-UY" dirty="0"/>
              <a:t>;</a:t>
            </a:r>
          </a:p>
          <a:p>
            <a:r>
              <a:rPr lang="es-UY" dirty="0"/>
              <a:t>  (* </a:t>
            </a:r>
            <a:r>
              <a:rPr lang="es-UY" dirty="0" err="1"/>
              <a:t>minimum</a:t>
            </a:r>
            <a:r>
              <a:rPr lang="es-UY" dirty="0"/>
              <a:t> </a:t>
            </a:r>
            <a:r>
              <a:rPr lang="es-UY" dirty="0" err="1"/>
              <a:t>value</a:t>
            </a:r>
            <a:r>
              <a:rPr lang="es-UY" dirty="0"/>
              <a:t> </a:t>
            </a:r>
            <a:r>
              <a:rPr lang="es-UY" dirty="0" err="1"/>
              <a:t>sampled</a:t>
            </a:r>
            <a:r>
              <a:rPr lang="es-UY" dirty="0"/>
              <a:t> *)</a:t>
            </a:r>
          </a:p>
          <a:p>
            <a:r>
              <a:rPr lang="es-UY" dirty="0"/>
              <a:t>  </a:t>
            </a:r>
            <a:r>
              <a:rPr lang="es-UY" dirty="0" err="1"/>
              <a:t>minval</a:t>
            </a:r>
            <a:r>
              <a:rPr lang="es-UY" dirty="0"/>
              <a:t> : </a:t>
            </a:r>
            <a:r>
              <a:rPr lang="es-UY" dirty="0" err="1"/>
              <a:t>float</a:t>
            </a:r>
            <a:r>
              <a:rPr lang="es-UY" dirty="0"/>
              <a:t>;</a:t>
            </a:r>
          </a:p>
          <a:p>
            <a:r>
              <a:rPr lang="es-UY" dirty="0"/>
              <a:t>  (* </a:t>
            </a:r>
            <a:r>
              <a:rPr lang="es-UY" dirty="0" err="1"/>
              <a:t>maximum</a:t>
            </a:r>
            <a:r>
              <a:rPr lang="es-UY" dirty="0"/>
              <a:t> </a:t>
            </a:r>
            <a:r>
              <a:rPr lang="es-UY" dirty="0" err="1"/>
              <a:t>value</a:t>
            </a:r>
            <a:r>
              <a:rPr lang="es-UY" dirty="0"/>
              <a:t> </a:t>
            </a:r>
            <a:r>
              <a:rPr lang="es-UY" dirty="0" err="1"/>
              <a:t>sampled</a:t>
            </a:r>
            <a:r>
              <a:rPr lang="es-UY" dirty="0"/>
              <a:t> *)</a:t>
            </a:r>
          </a:p>
          <a:p>
            <a:r>
              <a:rPr lang="es-UY" dirty="0"/>
              <a:t>  </a:t>
            </a:r>
            <a:r>
              <a:rPr lang="es-UY" dirty="0" err="1"/>
              <a:t>maxval</a:t>
            </a:r>
            <a:r>
              <a:rPr lang="es-UY" dirty="0"/>
              <a:t> : </a:t>
            </a:r>
            <a:r>
              <a:rPr lang="es-UY" dirty="0" err="1"/>
              <a:t>float</a:t>
            </a:r>
            <a:r>
              <a:rPr lang="es-UY" dirty="0"/>
              <a:t>;</a:t>
            </a:r>
          </a:p>
          <a:p>
            <a:r>
              <a:rPr lang="es-UY" dirty="0"/>
              <a:t>  (* </a:t>
            </a:r>
            <a:r>
              <a:rPr lang="es-UY" dirty="0" err="1"/>
              <a:t>Amount</a:t>
            </a:r>
            <a:r>
              <a:rPr lang="es-UY" dirty="0"/>
              <a:t> of </a:t>
            </a:r>
            <a:r>
              <a:rPr lang="es-UY" dirty="0" err="1"/>
              <a:t>sampled</a:t>
            </a:r>
            <a:r>
              <a:rPr lang="es-UY" dirty="0"/>
              <a:t> </a:t>
            </a:r>
            <a:r>
              <a:rPr lang="es-UY" dirty="0" err="1"/>
              <a:t>values</a:t>
            </a:r>
            <a:r>
              <a:rPr lang="es-UY" dirty="0"/>
              <a:t> *)</a:t>
            </a:r>
          </a:p>
          <a:p>
            <a:r>
              <a:rPr lang="es-UY" dirty="0"/>
              <a:t>  </a:t>
            </a:r>
            <a:r>
              <a:rPr lang="es-UY" dirty="0" err="1"/>
              <a:t>num</a:t>
            </a:r>
            <a:r>
              <a:rPr lang="es-UY" dirty="0"/>
              <a:t>   : </a:t>
            </a:r>
            <a:r>
              <a:rPr lang="es-UY" dirty="0" err="1"/>
              <a:t>int</a:t>
            </a:r>
            <a:endParaRPr lang="es-UY" dirty="0"/>
          </a:p>
          <a:p>
            <a:r>
              <a:rPr lang="es-UY" dirty="0" smtClean="0"/>
              <a:t>}</a:t>
            </a:r>
            <a:endParaRPr lang="es-UY" dirty="0"/>
          </a:p>
        </p:txBody>
      </p:sp>
      <p:sp>
        <p:nvSpPr>
          <p:cNvPr id="5" name="1 Marcador de contenido"/>
          <p:cNvSpPr txBox="1">
            <a:spLocks/>
          </p:cNvSpPr>
          <p:nvPr/>
        </p:nvSpPr>
        <p:spPr>
          <a:xfrm>
            <a:off x="609600" y="1874839"/>
            <a:ext cx="3716444" cy="4114820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>
            <a:lvl1pPr marL="342866" indent="-342866" algn="l" defTabSz="914309" rtl="0" eaLnBrk="1" latinLnBrk="0" hangingPunct="1">
              <a:lnSpc>
                <a:spcPts val="28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lang="en-US" sz="2400" kern="1200" baseline="0" dirty="0" smtClean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  <a:lvl2pPr marL="742876" indent="-285721" algn="l" defTabSz="914309" rtl="0" eaLnBrk="1" latinLnBrk="0" hangingPunct="1">
              <a:lnSpc>
                <a:spcPts val="25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Y" b="1" dirty="0" err="1" smtClean="0"/>
              <a:t>Distribution</a:t>
            </a:r>
            <a:endParaRPr lang="es-UY" b="1" dirty="0" smtClean="0"/>
          </a:p>
          <a:p>
            <a:pPr lvl="1"/>
            <a:endParaRPr lang="es-UY" dirty="0"/>
          </a:p>
        </p:txBody>
      </p:sp>
      <p:sp>
        <p:nvSpPr>
          <p:cNvPr id="6" name="5 CuadroTexto"/>
          <p:cNvSpPr txBox="1"/>
          <p:nvPr/>
        </p:nvSpPr>
        <p:spPr>
          <a:xfrm>
            <a:off x="4521200" y="2441576"/>
            <a:ext cx="424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/>
              <a:t>type</a:t>
            </a:r>
            <a:r>
              <a:rPr lang="es-UY" dirty="0"/>
              <a:t> </a:t>
            </a:r>
            <a:r>
              <a:rPr lang="es-UY" dirty="0" smtClean="0"/>
              <a:t>tries </a:t>
            </a:r>
            <a:r>
              <a:rPr lang="es-UY" dirty="0"/>
              <a:t>=</a:t>
            </a:r>
          </a:p>
          <a:p>
            <a:r>
              <a:rPr lang="es-UY" dirty="0"/>
              <a:t>  | </a:t>
            </a:r>
            <a:r>
              <a:rPr lang="es-UY" dirty="0" err="1"/>
              <a:t>Node</a:t>
            </a:r>
            <a:r>
              <a:rPr lang="es-UY" dirty="0"/>
              <a:t> of </a:t>
            </a:r>
            <a:r>
              <a:rPr lang="es-UY" dirty="0" smtClean="0"/>
              <a:t>(</a:t>
            </a:r>
            <a:r>
              <a:rPr lang="es-UY" dirty="0" err="1" smtClean="0"/>
              <a:t>symbol,distrib</a:t>
            </a:r>
            <a:r>
              <a:rPr lang="es-UY" dirty="0" smtClean="0"/>
              <a:t>*tries) </a:t>
            </a:r>
            <a:r>
              <a:rPr lang="es-UY" dirty="0"/>
              <a:t>Hashtbl.t</a:t>
            </a:r>
          </a:p>
        </p:txBody>
      </p:sp>
      <p:sp>
        <p:nvSpPr>
          <p:cNvPr id="8" name="7 Elipse"/>
          <p:cNvSpPr/>
          <p:nvPr/>
        </p:nvSpPr>
        <p:spPr>
          <a:xfrm>
            <a:off x="5031829" y="4542661"/>
            <a:ext cx="589092" cy="478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smtClean="0"/>
              <a:t>d</a:t>
            </a:r>
            <a:r>
              <a:rPr lang="es-UY" baseline="-25000" dirty="0" smtClean="0"/>
              <a:t>a</a:t>
            </a:r>
            <a:endParaRPr lang="es-UY" baseline="-25000" dirty="0"/>
          </a:p>
        </p:txBody>
      </p:sp>
      <p:cxnSp>
        <p:nvCxnSpPr>
          <p:cNvPr id="16" name="15 Conector recto de flecha"/>
          <p:cNvCxnSpPr>
            <a:stCxn id="66" idx="4"/>
            <a:endCxn id="8" idx="7"/>
          </p:cNvCxnSpPr>
          <p:nvPr/>
        </p:nvCxnSpPr>
        <p:spPr>
          <a:xfrm flipH="1">
            <a:off x="5534650" y="4082470"/>
            <a:ext cx="1202290" cy="53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stCxn id="66" idx="4"/>
            <a:endCxn id="70" idx="0"/>
          </p:cNvCxnSpPr>
          <p:nvPr/>
        </p:nvCxnSpPr>
        <p:spPr>
          <a:xfrm>
            <a:off x="6736940" y="4082470"/>
            <a:ext cx="31077" cy="454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>
            <a:stCxn id="66" idx="4"/>
          </p:cNvCxnSpPr>
          <p:nvPr/>
        </p:nvCxnSpPr>
        <p:spPr>
          <a:xfrm>
            <a:off x="6736940" y="4082470"/>
            <a:ext cx="1658605" cy="66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5860439" y="390959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a</a:t>
            </a:r>
            <a:endParaRPr lang="es-UY" dirty="0"/>
          </a:p>
        </p:txBody>
      </p:sp>
      <p:sp>
        <p:nvSpPr>
          <p:cNvPr id="30" name="29 CuadroTexto"/>
          <p:cNvSpPr txBox="1"/>
          <p:nvPr/>
        </p:nvSpPr>
        <p:spPr>
          <a:xfrm>
            <a:off x="6459078" y="41502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b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7369160" y="402101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z</a:t>
            </a:r>
            <a:endParaRPr lang="es-UY" dirty="0"/>
          </a:p>
        </p:txBody>
      </p:sp>
      <p:sp>
        <p:nvSpPr>
          <p:cNvPr id="43" name="42 CuadroTexto"/>
          <p:cNvSpPr txBox="1"/>
          <p:nvPr/>
        </p:nvSpPr>
        <p:spPr>
          <a:xfrm>
            <a:off x="6968683" y="51470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/>
              <a:t>e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6038131" y="500126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a</a:t>
            </a:r>
            <a:endParaRPr lang="es-UY" dirty="0"/>
          </a:p>
        </p:txBody>
      </p:sp>
      <p:sp>
        <p:nvSpPr>
          <p:cNvPr id="50" name="49 CuadroTexto"/>
          <p:cNvSpPr txBox="1"/>
          <p:nvPr/>
        </p:nvSpPr>
        <p:spPr>
          <a:xfrm>
            <a:off x="7331060" y="45058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smtClean="0"/>
              <a:t>…</a:t>
            </a:r>
            <a:endParaRPr lang="es-UY" dirty="0"/>
          </a:p>
        </p:txBody>
      </p:sp>
      <p:sp>
        <p:nvSpPr>
          <p:cNvPr id="66" name="65 Elipse"/>
          <p:cNvSpPr/>
          <p:nvPr/>
        </p:nvSpPr>
        <p:spPr>
          <a:xfrm>
            <a:off x="6577234" y="3843192"/>
            <a:ext cx="319412" cy="2392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baseline="-25000" dirty="0"/>
          </a:p>
        </p:txBody>
      </p:sp>
      <p:sp>
        <p:nvSpPr>
          <p:cNvPr id="68" name="67 Elipse"/>
          <p:cNvSpPr/>
          <p:nvPr/>
        </p:nvSpPr>
        <p:spPr>
          <a:xfrm>
            <a:off x="8124422" y="4612616"/>
            <a:ext cx="589092" cy="478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d</a:t>
            </a:r>
            <a:r>
              <a:rPr lang="es-UY" baseline="-25000" dirty="0" err="1"/>
              <a:t>z</a:t>
            </a:r>
            <a:endParaRPr lang="es-UY" baseline="-25000" dirty="0"/>
          </a:p>
        </p:txBody>
      </p:sp>
      <p:sp>
        <p:nvSpPr>
          <p:cNvPr id="70" name="69 Elipse"/>
          <p:cNvSpPr/>
          <p:nvPr/>
        </p:nvSpPr>
        <p:spPr>
          <a:xfrm>
            <a:off x="6473471" y="4537374"/>
            <a:ext cx="589092" cy="478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d</a:t>
            </a:r>
            <a:r>
              <a:rPr lang="es-UY" baseline="-25000" dirty="0" err="1"/>
              <a:t>b</a:t>
            </a:r>
            <a:endParaRPr lang="es-UY" baseline="-25000" dirty="0"/>
          </a:p>
        </p:txBody>
      </p:sp>
      <p:sp>
        <p:nvSpPr>
          <p:cNvPr id="74" name="73 Elipse"/>
          <p:cNvSpPr/>
          <p:nvPr/>
        </p:nvSpPr>
        <p:spPr>
          <a:xfrm>
            <a:off x="5326375" y="5647549"/>
            <a:ext cx="670630" cy="684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d</a:t>
            </a:r>
            <a:r>
              <a:rPr lang="es-UY" baseline="-25000" dirty="0" err="1" smtClean="0"/>
              <a:t>ba</a:t>
            </a:r>
            <a:endParaRPr lang="es-UY" baseline="-25000" dirty="0"/>
          </a:p>
        </p:txBody>
      </p:sp>
      <p:cxnSp>
        <p:nvCxnSpPr>
          <p:cNvPr id="82" name="81 Conector recto de flecha"/>
          <p:cNvCxnSpPr>
            <a:stCxn id="70" idx="4"/>
            <a:endCxn id="74" idx="7"/>
          </p:cNvCxnSpPr>
          <p:nvPr/>
        </p:nvCxnSpPr>
        <p:spPr>
          <a:xfrm flipH="1">
            <a:off x="5898794" y="5015930"/>
            <a:ext cx="869223" cy="731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82 Elipse"/>
          <p:cNvSpPr/>
          <p:nvPr/>
        </p:nvSpPr>
        <p:spPr>
          <a:xfrm>
            <a:off x="6633368" y="5647549"/>
            <a:ext cx="670630" cy="684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 smtClean="0"/>
              <a:t>d</a:t>
            </a:r>
            <a:r>
              <a:rPr lang="es-UY" baseline="-25000" dirty="0" err="1" smtClean="0"/>
              <a:t>be</a:t>
            </a:r>
            <a:endParaRPr lang="es-UY" baseline="-25000" dirty="0"/>
          </a:p>
        </p:txBody>
      </p:sp>
      <p:cxnSp>
        <p:nvCxnSpPr>
          <p:cNvPr id="85" name="84 Conector recto de flecha"/>
          <p:cNvCxnSpPr>
            <a:stCxn id="70" idx="4"/>
            <a:endCxn id="83" idx="0"/>
          </p:cNvCxnSpPr>
          <p:nvPr/>
        </p:nvCxnSpPr>
        <p:spPr>
          <a:xfrm>
            <a:off x="6768017" y="5015930"/>
            <a:ext cx="200666" cy="6316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Conector recto de flecha"/>
          <p:cNvCxnSpPr>
            <a:stCxn id="83" idx="4"/>
          </p:cNvCxnSpPr>
          <p:nvPr/>
        </p:nvCxnSpPr>
        <p:spPr>
          <a:xfrm flipH="1">
            <a:off x="6642646" y="6331767"/>
            <a:ext cx="326037" cy="297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Conector recto de flecha"/>
          <p:cNvCxnSpPr>
            <a:stCxn id="83" idx="4"/>
          </p:cNvCxnSpPr>
          <p:nvPr/>
        </p:nvCxnSpPr>
        <p:spPr>
          <a:xfrm>
            <a:off x="6968683" y="6331767"/>
            <a:ext cx="400477" cy="297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Conector recto de flecha"/>
          <p:cNvCxnSpPr>
            <a:stCxn id="68" idx="4"/>
          </p:cNvCxnSpPr>
          <p:nvPr/>
        </p:nvCxnSpPr>
        <p:spPr>
          <a:xfrm flipH="1">
            <a:off x="8124422" y="5091172"/>
            <a:ext cx="294546" cy="425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recto de flecha"/>
          <p:cNvCxnSpPr>
            <a:stCxn id="68" idx="4"/>
          </p:cNvCxnSpPr>
          <p:nvPr/>
        </p:nvCxnSpPr>
        <p:spPr>
          <a:xfrm>
            <a:off x="8418968" y="5091172"/>
            <a:ext cx="0" cy="425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04 Conector recto de flecha"/>
          <p:cNvCxnSpPr>
            <a:stCxn id="68" idx="4"/>
          </p:cNvCxnSpPr>
          <p:nvPr/>
        </p:nvCxnSpPr>
        <p:spPr>
          <a:xfrm>
            <a:off x="8418968" y="5091172"/>
            <a:ext cx="345125" cy="425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107 CuadroTexto"/>
          <p:cNvSpPr txBox="1"/>
          <p:nvPr/>
        </p:nvSpPr>
        <p:spPr>
          <a:xfrm>
            <a:off x="8124422" y="5647549"/>
            <a:ext cx="6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dirty="0" smtClean="0"/>
              <a:t>…</a:t>
            </a:r>
            <a:endParaRPr lang="es-UY" dirty="0"/>
          </a:p>
        </p:txBody>
      </p:sp>
      <p:cxnSp>
        <p:nvCxnSpPr>
          <p:cNvPr id="110" name="109 Conector recto de flecha"/>
          <p:cNvCxnSpPr>
            <a:stCxn id="8" idx="4"/>
          </p:cNvCxnSpPr>
          <p:nvPr/>
        </p:nvCxnSpPr>
        <p:spPr>
          <a:xfrm flipH="1">
            <a:off x="5031829" y="5021217"/>
            <a:ext cx="294546" cy="333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 de flecha"/>
          <p:cNvCxnSpPr>
            <a:stCxn id="8" idx="4"/>
          </p:cNvCxnSpPr>
          <p:nvPr/>
        </p:nvCxnSpPr>
        <p:spPr>
          <a:xfrm>
            <a:off x="5326375" y="5021217"/>
            <a:ext cx="0" cy="333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13 Conector recto de flecha"/>
          <p:cNvCxnSpPr>
            <a:stCxn id="8" idx="4"/>
          </p:cNvCxnSpPr>
          <p:nvPr/>
        </p:nvCxnSpPr>
        <p:spPr>
          <a:xfrm>
            <a:off x="5326375" y="5021217"/>
            <a:ext cx="294546" cy="3333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15 Conector recto de flecha"/>
          <p:cNvCxnSpPr>
            <a:stCxn id="74" idx="4"/>
          </p:cNvCxnSpPr>
          <p:nvPr/>
        </p:nvCxnSpPr>
        <p:spPr>
          <a:xfrm flipH="1">
            <a:off x="5326375" y="6331767"/>
            <a:ext cx="335315" cy="297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17 Conector recto de flecha"/>
          <p:cNvCxnSpPr>
            <a:stCxn id="74" idx="4"/>
          </p:cNvCxnSpPr>
          <p:nvPr/>
        </p:nvCxnSpPr>
        <p:spPr>
          <a:xfrm>
            <a:off x="5661690" y="6331767"/>
            <a:ext cx="0" cy="297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 de flecha"/>
          <p:cNvCxnSpPr>
            <a:stCxn id="74" idx="4"/>
          </p:cNvCxnSpPr>
          <p:nvPr/>
        </p:nvCxnSpPr>
        <p:spPr>
          <a:xfrm>
            <a:off x="5661690" y="6331767"/>
            <a:ext cx="376441" cy="2976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120 CuadroTexto"/>
          <p:cNvSpPr txBox="1"/>
          <p:nvPr/>
        </p:nvSpPr>
        <p:spPr>
          <a:xfrm>
            <a:off x="5006429" y="5175202"/>
            <a:ext cx="6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dirty="0" smtClean="0"/>
              <a:t>…</a:t>
            </a:r>
            <a:endParaRPr lang="es-UY" dirty="0"/>
          </a:p>
        </p:txBody>
      </p:sp>
      <p:sp>
        <p:nvSpPr>
          <p:cNvPr id="122" name="121 CuadroTexto"/>
          <p:cNvSpPr txBox="1"/>
          <p:nvPr/>
        </p:nvSpPr>
        <p:spPr>
          <a:xfrm>
            <a:off x="6665641" y="6444734"/>
            <a:ext cx="6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dirty="0" smtClean="0"/>
              <a:t>…</a:t>
            </a:r>
            <a:endParaRPr lang="es-UY" dirty="0"/>
          </a:p>
        </p:txBody>
      </p:sp>
      <p:sp>
        <p:nvSpPr>
          <p:cNvPr id="123" name="122 CuadroTexto"/>
          <p:cNvSpPr txBox="1"/>
          <p:nvPr/>
        </p:nvSpPr>
        <p:spPr>
          <a:xfrm>
            <a:off x="5341854" y="6454515"/>
            <a:ext cx="6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dirty="0" smtClean="0"/>
              <a:t>…</a:t>
            </a:r>
            <a:endParaRPr lang="es-UY" dirty="0"/>
          </a:p>
        </p:txBody>
      </p:sp>
      <p:sp>
        <p:nvSpPr>
          <p:cNvPr id="39" name="1 Marcador de contenido"/>
          <p:cNvSpPr txBox="1">
            <a:spLocks/>
          </p:cNvSpPr>
          <p:nvPr/>
        </p:nvSpPr>
        <p:spPr>
          <a:xfrm>
            <a:off x="1828349" y="5735649"/>
            <a:ext cx="2924080" cy="1060668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>
            <a:lvl1pPr marL="342866" indent="-342866" algn="l" defTabSz="914309" rtl="0" eaLnBrk="1" latinLnBrk="0" hangingPunct="1">
              <a:lnSpc>
                <a:spcPts val="28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•"/>
              <a:defRPr lang="en-US" sz="2400" kern="1200" baseline="0" dirty="0" smtClean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  <a:lvl2pPr marL="742876" indent="-285721" algn="l" defTabSz="914309" rtl="0" eaLnBrk="1" latinLnBrk="0" hangingPunct="1">
              <a:lnSpc>
                <a:spcPts val="25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Y" b="1" dirty="0" err="1" smtClean="0"/>
              <a:t>Hashtables</a:t>
            </a:r>
            <a:endParaRPr lang="es-UY" b="1" dirty="0" smtClean="0"/>
          </a:p>
          <a:p>
            <a:pPr lvl="1"/>
            <a:r>
              <a:rPr lang="es-UY" sz="2200" dirty="0" err="1" smtClean="0"/>
              <a:t>Many</a:t>
            </a:r>
            <a:r>
              <a:rPr lang="es-UY" sz="2200" dirty="0" smtClean="0"/>
              <a:t> of </a:t>
            </a:r>
            <a:r>
              <a:rPr lang="es-UY" sz="2200" dirty="0" err="1" smtClean="0"/>
              <a:t>them</a:t>
            </a:r>
            <a:endParaRPr lang="es-UY" sz="2200" dirty="0" smtClean="0"/>
          </a:p>
          <a:p>
            <a:pPr lvl="1"/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65726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</a:t>
            </a:r>
            <a:r>
              <a:rPr lang="en-US" dirty="0" smtClean="0"/>
              <a:t>rotecting Uruguayan e-Government web applications</a:t>
            </a:r>
          </a:p>
          <a:p>
            <a:pPr lvl="1"/>
            <a:r>
              <a:rPr lang="en-US" dirty="0" smtClean="0"/>
              <a:t>Registering and displaying information through web forms and rather static HTML pages.</a:t>
            </a:r>
          </a:p>
          <a:p>
            <a:endParaRPr lang="en-US" dirty="0" smtClean="0"/>
          </a:p>
          <a:p>
            <a:r>
              <a:rPr lang="en-US" dirty="0" smtClean="0"/>
              <a:t>Virtual patching (WAF)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on-invasive approach</a:t>
            </a:r>
          </a:p>
          <a:p>
            <a:pPr lvl="1"/>
            <a:r>
              <a:rPr lang="en-US" dirty="0" smtClean="0"/>
              <a:t>Quick deployment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/>
              <a:t>Provide a more plastic and flexible approach than filtering rules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problem (in WAFINTL)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405" t="21778" r="14089" b="2453"/>
          <a:stretch/>
        </p:blipFill>
        <p:spPr>
          <a:xfrm>
            <a:off x="4572000" y="3300517"/>
            <a:ext cx="4023359" cy="23968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53" y="5159523"/>
            <a:ext cx="761081" cy="538109"/>
          </a:xfrm>
          <a:prstGeom prst="rect">
            <a:avLst/>
          </a:prstGeom>
        </p:spPr>
      </p:pic>
      <p:pic>
        <p:nvPicPr>
          <p:cNvPr id="2050" name="Picture 2" descr="Resultado de imagen de uruguay fl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08" y="3424603"/>
            <a:ext cx="560075" cy="37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3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809963" y="1463038"/>
            <a:ext cx="36236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/>
              <a:t>HEADER</a:t>
            </a:r>
          </a:p>
          <a:p>
            <a:endParaRPr lang="es-UY" sz="1600" dirty="0"/>
          </a:p>
          <a:p>
            <a:r>
              <a:rPr lang="es-UY" sz="1600" dirty="0" err="1"/>
              <a:t>NgramLength</a:t>
            </a:r>
            <a:r>
              <a:rPr lang="es-UY" sz="1600" dirty="0"/>
              <a:t>   = 3</a:t>
            </a:r>
          </a:p>
          <a:p>
            <a:r>
              <a:rPr lang="es-UY" sz="1600" dirty="0" err="1"/>
              <a:t>MinimumNgramMean</a:t>
            </a:r>
            <a:r>
              <a:rPr lang="es-UY" sz="1600" dirty="0"/>
              <a:t> = 0.01 0.009 0.003</a:t>
            </a:r>
          </a:p>
          <a:p>
            <a:r>
              <a:rPr lang="es-UY" sz="1600" dirty="0" err="1"/>
              <a:t>MinimumUrlMean</a:t>
            </a:r>
            <a:r>
              <a:rPr lang="es-UY" sz="1600" dirty="0"/>
              <a:t>   = 0.01</a:t>
            </a:r>
          </a:p>
          <a:p>
            <a:r>
              <a:rPr lang="es-UY" sz="1600" dirty="0" err="1"/>
              <a:t>MinimumDistance</a:t>
            </a:r>
            <a:r>
              <a:rPr lang="es-UY" sz="1600" dirty="0"/>
              <a:t>  = 0.1 0.1 0.1</a:t>
            </a:r>
          </a:p>
          <a:p>
            <a:r>
              <a:rPr lang="es-UY" sz="1600" dirty="0" err="1"/>
              <a:t>Verbose</a:t>
            </a:r>
            <a:r>
              <a:rPr lang="es-UY" sz="1600" dirty="0"/>
              <a:t> = false</a:t>
            </a:r>
          </a:p>
          <a:p>
            <a:r>
              <a:rPr lang="es-UY" sz="1600" dirty="0" err="1"/>
              <a:t>Inversion</a:t>
            </a:r>
            <a:r>
              <a:rPr lang="es-UY" sz="1600" dirty="0"/>
              <a:t> = true</a:t>
            </a:r>
          </a:p>
          <a:p>
            <a:r>
              <a:rPr lang="es-UY" sz="1600" dirty="0"/>
              <a:t>Prior = "spanish_trigrams.txt"</a:t>
            </a:r>
          </a:p>
          <a:p>
            <a:endParaRPr lang="es-UY" sz="1600" dirty="0" smtClean="0"/>
          </a:p>
          <a:p>
            <a:r>
              <a:rPr lang="es-UY" sz="1600" dirty="0" smtClean="0"/>
              <a:t>…..</a:t>
            </a:r>
            <a:endParaRPr lang="es-UY" sz="1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5788532" y="1434902"/>
            <a:ext cx="329391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sz="1600" dirty="0"/>
              <a:t>FIELDS</a:t>
            </a:r>
          </a:p>
          <a:p>
            <a:endParaRPr lang="es-UY" sz="1600" dirty="0"/>
          </a:p>
          <a:p>
            <a:r>
              <a:rPr lang="es-UY" sz="1600" dirty="0"/>
              <a:t>Field 2</a:t>
            </a:r>
          </a:p>
          <a:p>
            <a:r>
              <a:rPr lang="es-UY" sz="1600" dirty="0" err="1"/>
              <a:t>Tokenization</a:t>
            </a:r>
            <a:r>
              <a:rPr lang="es-UY" sz="1600" dirty="0"/>
              <a:t> </a:t>
            </a:r>
            <a:r>
              <a:rPr lang="es-UY" sz="1600" dirty="0" err="1"/>
              <a:t>Delimiter</a:t>
            </a:r>
            <a:r>
              <a:rPr lang="es-UY" sz="1600" dirty="0"/>
              <a:t> "/"</a:t>
            </a:r>
          </a:p>
          <a:p>
            <a:r>
              <a:rPr lang="es-UY" sz="1600" dirty="0" err="1"/>
              <a:t>Method</a:t>
            </a:r>
            <a:r>
              <a:rPr lang="es-UY" sz="1600" dirty="0"/>
              <a:t>       </a:t>
            </a:r>
            <a:r>
              <a:rPr lang="es-UY" sz="1600" dirty="0" err="1"/>
              <a:t>NumberInField</a:t>
            </a:r>
            <a:endParaRPr lang="es-UY" sz="1600" dirty="0"/>
          </a:p>
          <a:p>
            <a:r>
              <a:rPr lang="es-UY" sz="1600" dirty="0" err="1"/>
              <a:t>end</a:t>
            </a:r>
            <a:endParaRPr lang="es-UY" sz="1600" dirty="0"/>
          </a:p>
          <a:p>
            <a:endParaRPr lang="es-UY" sz="1600" dirty="0"/>
          </a:p>
          <a:p>
            <a:r>
              <a:rPr lang="es-UY" sz="1600" dirty="0"/>
              <a:t>Field 3</a:t>
            </a:r>
          </a:p>
          <a:p>
            <a:r>
              <a:rPr lang="es-UY" sz="1600" dirty="0" err="1"/>
              <a:t>Subfields</a:t>
            </a:r>
            <a:r>
              <a:rPr lang="es-UY" sz="1600" dirty="0"/>
              <a:t>    "&amp;" "="</a:t>
            </a:r>
          </a:p>
          <a:p>
            <a:r>
              <a:rPr lang="es-UY" sz="1600" dirty="0" err="1"/>
              <a:t>end</a:t>
            </a:r>
            <a:endParaRPr lang="es-UY" sz="1600" dirty="0"/>
          </a:p>
          <a:p>
            <a:endParaRPr lang="es-UY" sz="1600" dirty="0" smtClean="0"/>
          </a:p>
          <a:p>
            <a:r>
              <a:rPr lang="es-UY" sz="1600" dirty="0" smtClean="0"/>
              <a:t>Field </a:t>
            </a:r>
            <a:r>
              <a:rPr lang="es-UY" sz="1600" dirty="0"/>
              <a:t>3 </a:t>
            </a:r>
            <a:r>
              <a:rPr lang="es-UY" sz="1600" dirty="0" err="1"/>
              <a:t>password</a:t>
            </a:r>
            <a:endParaRPr lang="es-UY" sz="1600" dirty="0"/>
          </a:p>
          <a:p>
            <a:r>
              <a:rPr lang="es-UY" sz="1600" dirty="0" err="1"/>
              <a:t>Tokenization</a:t>
            </a:r>
            <a:r>
              <a:rPr lang="es-UY" sz="1600" dirty="0"/>
              <a:t> </a:t>
            </a:r>
            <a:r>
              <a:rPr lang="es-UY" sz="1600" dirty="0" err="1"/>
              <a:t>Exclude</a:t>
            </a:r>
            <a:endParaRPr lang="es-UY" sz="1600" dirty="0"/>
          </a:p>
          <a:p>
            <a:r>
              <a:rPr lang="es-UY" sz="1600" dirty="0" err="1"/>
              <a:t>end</a:t>
            </a:r>
            <a:endParaRPr lang="es-UY" sz="1600" dirty="0"/>
          </a:p>
          <a:p>
            <a:endParaRPr lang="es-UY" sz="1600" dirty="0" smtClean="0"/>
          </a:p>
          <a:p>
            <a:r>
              <a:rPr lang="es-UY" sz="1600" dirty="0" smtClean="0"/>
              <a:t>Field </a:t>
            </a:r>
            <a:r>
              <a:rPr lang="es-UY" sz="1600" dirty="0"/>
              <a:t>3 apellidos</a:t>
            </a:r>
          </a:p>
          <a:p>
            <a:r>
              <a:rPr lang="es-UY" sz="1600" dirty="0" err="1"/>
              <a:t>Method</a:t>
            </a:r>
            <a:r>
              <a:rPr lang="es-UY" sz="1600" dirty="0"/>
              <a:t>       </a:t>
            </a:r>
            <a:r>
              <a:rPr lang="es-UY" sz="1600" dirty="0" err="1"/>
              <a:t>FrequencyInField</a:t>
            </a:r>
            <a:r>
              <a:rPr lang="es-UY" sz="1600" dirty="0"/>
              <a:t> </a:t>
            </a:r>
            <a:r>
              <a:rPr lang="es-UY" sz="1600" dirty="0" err="1"/>
              <a:t>Spanish</a:t>
            </a:r>
            <a:endParaRPr lang="es-UY" sz="1600" dirty="0"/>
          </a:p>
          <a:p>
            <a:r>
              <a:rPr lang="es-UY" sz="1600" dirty="0" err="1"/>
              <a:t>end</a:t>
            </a:r>
            <a:endParaRPr lang="es-UY" sz="1600" dirty="0"/>
          </a:p>
          <a:p>
            <a:endParaRPr lang="es-UY" sz="1600" dirty="0" smtClean="0"/>
          </a:p>
          <a:p>
            <a:r>
              <a:rPr lang="es-UY" sz="1600" dirty="0" smtClean="0"/>
              <a:t>Field </a:t>
            </a:r>
            <a:r>
              <a:rPr lang="es-UY" sz="1600" dirty="0"/>
              <a:t>3 </a:t>
            </a:r>
            <a:r>
              <a:rPr lang="es-UY" sz="1600" dirty="0" err="1"/>
              <a:t>login</a:t>
            </a:r>
            <a:endParaRPr lang="es-UY" sz="1600" dirty="0"/>
          </a:p>
          <a:p>
            <a:r>
              <a:rPr lang="es-UY" sz="1600" dirty="0" err="1"/>
              <a:t>Tokenization</a:t>
            </a:r>
            <a:r>
              <a:rPr lang="es-UY" sz="1600" dirty="0"/>
              <a:t> </a:t>
            </a:r>
            <a:r>
              <a:rPr lang="es-UY" sz="1600" dirty="0" err="1"/>
              <a:t>Ngram</a:t>
            </a:r>
            <a:r>
              <a:rPr lang="es-UY" sz="1600" dirty="0"/>
              <a:t> 1</a:t>
            </a:r>
          </a:p>
          <a:p>
            <a:r>
              <a:rPr lang="es-UY" sz="1600" dirty="0" err="1"/>
              <a:t>end</a:t>
            </a:r>
            <a:endParaRPr lang="es-UY" sz="1600" dirty="0"/>
          </a:p>
          <a:p>
            <a:endParaRPr lang="es-UY" sz="1600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5433647" y="1533378"/>
            <a:ext cx="0" cy="51487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CuadroTexto"/>
          <p:cNvSpPr txBox="1"/>
          <p:nvPr/>
        </p:nvSpPr>
        <p:spPr>
          <a:xfrm>
            <a:off x="607827" y="199973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/>
              <a:t>N</a:t>
            </a:r>
            <a:endParaRPr lang="es-UY" i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607827" y="25019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/>
              <a:t>m</a:t>
            </a:r>
            <a:endParaRPr lang="es-UY" i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620527" y="304416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/>
              <a:t>n</a:t>
            </a:r>
            <a:endParaRPr lang="es-UY" i="1" dirty="0"/>
          </a:p>
        </p:txBody>
      </p:sp>
      <p:cxnSp>
        <p:nvCxnSpPr>
          <p:cNvPr id="10" name="9 Conector recto de flecha"/>
          <p:cNvCxnSpPr>
            <a:endCxn id="2" idx="3"/>
          </p:cNvCxnSpPr>
          <p:nvPr/>
        </p:nvCxnSpPr>
        <p:spPr>
          <a:xfrm flipH="1">
            <a:off x="941573" y="2184400"/>
            <a:ext cx="8683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endCxn id="6" idx="3"/>
          </p:cNvCxnSpPr>
          <p:nvPr/>
        </p:nvCxnSpPr>
        <p:spPr>
          <a:xfrm flipH="1">
            <a:off x="976839" y="2369066"/>
            <a:ext cx="833124" cy="317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4" idx="1"/>
            <a:endCxn id="8" idx="3"/>
          </p:cNvCxnSpPr>
          <p:nvPr/>
        </p:nvCxnSpPr>
        <p:spPr>
          <a:xfrm flipH="1">
            <a:off x="927021" y="2863422"/>
            <a:ext cx="882942" cy="365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>
            <a:endCxn id="6" idx="3"/>
          </p:cNvCxnSpPr>
          <p:nvPr/>
        </p:nvCxnSpPr>
        <p:spPr>
          <a:xfrm flipH="1">
            <a:off x="976839" y="2686566"/>
            <a:ext cx="833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 smtClean="0"/>
              <a:t>Deforestation </a:t>
            </a:r>
            <a:r>
              <a:rPr lang="en-US" i="1" dirty="0" smtClean="0"/>
              <a:t>techniques</a:t>
            </a:r>
            <a:r>
              <a:rPr lang="en-US" dirty="0" smtClean="0"/>
              <a:t> required </a:t>
            </a:r>
            <a:r>
              <a:rPr lang="en-US" dirty="0" smtClean="0"/>
              <a:t>to deal with huge datasets in RAM</a:t>
            </a:r>
          </a:p>
          <a:p>
            <a:pPr lvl="1"/>
            <a:r>
              <a:rPr lang="en-US" dirty="0" smtClean="0"/>
              <a:t>Do not let the structures grow: print </a:t>
            </a:r>
            <a:r>
              <a:rPr lang="en-US" dirty="0" smtClean="0"/>
              <a:t>to external file as soon as possible</a:t>
            </a:r>
          </a:p>
          <a:p>
            <a:pPr lvl="1"/>
            <a:r>
              <a:rPr lang="en-US" dirty="0" smtClean="0"/>
              <a:t>Avoid keeping intermediate data structures (lists)</a:t>
            </a:r>
          </a:p>
          <a:p>
            <a:pPr lvl="1"/>
            <a:r>
              <a:rPr lang="en-US" dirty="0" smtClean="0"/>
              <a:t>Therefore, avoid abusing of </a:t>
            </a:r>
            <a:r>
              <a:rPr lang="en-US" dirty="0" err="1" smtClean="0"/>
              <a:t>List.map</a:t>
            </a:r>
            <a:endParaRPr lang="en-US" dirty="0" smtClean="0"/>
          </a:p>
          <a:p>
            <a:pPr lvl="1"/>
            <a:r>
              <a:rPr lang="en-US" b="1" dirty="0" smtClean="0"/>
              <a:t>This is a typical Big Data (=map and reduce) use case!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Compromise: </a:t>
            </a:r>
          </a:p>
          <a:p>
            <a:pPr lvl="1"/>
            <a:r>
              <a:rPr lang="en-US" dirty="0" smtClean="0"/>
              <a:t>Train on the whole dataset</a:t>
            </a:r>
          </a:p>
          <a:p>
            <a:pPr lvl="1"/>
            <a:r>
              <a:rPr lang="en-US" dirty="0" smtClean="0"/>
              <a:t>Test on randomly chosen subsets (about 10% of the original ones)</a:t>
            </a:r>
          </a:p>
          <a:p>
            <a:pPr lvl="1"/>
            <a:r>
              <a:rPr lang="en-US" dirty="0" smtClean="0"/>
              <a:t>Compute attribute extraction several times (don’t save it in RAM)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00665" y="433388"/>
            <a:ext cx="6886135" cy="862014"/>
          </a:xfrm>
        </p:spPr>
        <p:txBody>
          <a:bodyPr/>
          <a:lstStyle/>
          <a:p>
            <a:r>
              <a:rPr lang="en-US" dirty="0" smtClean="0"/>
              <a:t>Efficiency constraints</a:t>
            </a:r>
            <a:endParaRPr lang="en-US" dirty="0"/>
          </a:p>
        </p:txBody>
      </p:sp>
      <p:pic>
        <p:nvPicPr>
          <p:cNvPr id="1026" name="Picture 2" descr="Resultado de imagen de ram 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476648"/>
            <a:ext cx="1089025" cy="8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369623"/>
              </p:ext>
            </p:extLst>
          </p:nvPr>
        </p:nvGraphicFramePr>
        <p:xfrm>
          <a:off x="1955409" y="2327349"/>
          <a:ext cx="5472333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3463"/>
                <a:gridCol w="19188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 smtClean="0"/>
                        <a:t> Test case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Execution</a:t>
                      </a:r>
                      <a:r>
                        <a:rPr lang="es-ES" dirty="0" smtClean="0"/>
                        <a:t> time(*)</a:t>
                      </a:r>
                      <a:endParaRPr lang="es-U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Training on 36.000</a:t>
                      </a:r>
                      <a:r>
                        <a:rPr lang="en-US" baseline="0" noProof="0" dirty="0" smtClean="0"/>
                        <a:t> HTTP requests </a:t>
                      </a:r>
                      <a:r>
                        <a:rPr lang="en-US" noProof="0" dirty="0" smtClean="0"/>
                        <a:t>+ </a:t>
                      </a:r>
                    </a:p>
                    <a:p>
                      <a:r>
                        <a:rPr lang="en-US" noProof="0" dirty="0" smtClean="0"/>
                        <a:t>Testing</a:t>
                      </a:r>
                      <a:r>
                        <a:rPr lang="en-US" baseline="0" noProof="0" dirty="0" smtClean="0"/>
                        <a:t> </a:t>
                      </a:r>
                      <a:r>
                        <a:rPr lang="en-US" baseline="0" noProof="0" dirty="0" smtClean="0"/>
                        <a:t>on     4.022 </a:t>
                      </a:r>
                      <a:r>
                        <a:rPr lang="en-US" baseline="0" noProof="0" dirty="0" smtClean="0"/>
                        <a:t>normal 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2’58 </a:t>
                      </a:r>
                      <a:r>
                        <a:rPr lang="en-US" noProof="0" dirty="0" smtClean="0"/>
                        <a:t>min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Training on</a:t>
                      </a:r>
                      <a:r>
                        <a:rPr lang="en-US" baseline="0" noProof="0" dirty="0" smtClean="0"/>
                        <a:t> 36.000 HTTP requests + </a:t>
                      </a:r>
                    </a:p>
                    <a:p>
                      <a:r>
                        <a:rPr lang="en-US" baseline="0" noProof="0" dirty="0" smtClean="0"/>
                        <a:t>Testing </a:t>
                      </a:r>
                      <a:r>
                        <a:rPr lang="en-US" baseline="0" noProof="0" dirty="0" smtClean="0"/>
                        <a:t>on     2.818 </a:t>
                      </a:r>
                      <a:r>
                        <a:rPr lang="en-US" baseline="0" noProof="0" dirty="0" smtClean="0"/>
                        <a:t>abnormal 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3’35 </a:t>
                      </a:r>
                      <a:r>
                        <a:rPr lang="en-US" noProof="0" dirty="0" smtClean="0"/>
                        <a:t>min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Training on</a:t>
                      </a:r>
                      <a:r>
                        <a:rPr lang="en-US" baseline="0" noProof="0" dirty="0" smtClean="0"/>
                        <a:t> 36.000 HTTP requests + </a:t>
                      </a:r>
                    </a:p>
                    <a:p>
                      <a:r>
                        <a:rPr lang="en-US" baseline="0" noProof="0" dirty="0" smtClean="0"/>
                        <a:t>Testing on   25.065 abnormal 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4’33 </a:t>
                      </a:r>
                      <a:r>
                        <a:rPr lang="en-US" noProof="0" dirty="0" smtClean="0"/>
                        <a:t>min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 smtClean="0"/>
              <a:t>Time performance</a:t>
            </a:r>
            <a:endParaRPr lang="es-UY" dirty="0"/>
          </a:p>
        </p:txBody>
      </p:sp>
      <p:sp>
        <p:nvSpPr>
          <p:cNvPr id="2" name="1 CuadroTexto"/>
          <p:cNvSpPr txBox="1"/>
          <p:nvPr/>
        </p:nvSpPr>
        <p:spPr>
          <a:xfrm>
            <a:off x="2037456" y="5219700"/>
            <a:ext cx="53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(*) Executed on a Dell </a:t>
            </a:r>
            <a:r>
              <a:rPr lang="en-US" dirty="0"/>
              <a:t>I</a:t>
            </a:r>
            <a:r>
              <a:rPr lang="en-US" dirty="0" smtClean="0"/>
              <a:t>nspiron with Intel CORE i7 laptop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2037456" y="5758934"/>
            <a:ext cx="53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has 28.319 n-grams, n=1,2,3.</a:t>
            </a:r>
            <a:endParaRPr lang="en-US" dirty="0"/>
          </a:p>
        </p:txBody>
      </p:sp>
      <p:sp>
        <p:nvSpPr>
          <p:cNvPr id="4" name="AutoShape 2" descr="Resultado de imagen de chronometer"/>
          <p:cNvSpPr>
            <a:spLocks noChangeAspect="1" noChangeArrowheads="1"/>
          </p:cNvSpPr>
          <p:nvPr/>
        </p:nvSpPr>
        <p:spPr bwMode="auto">
          <a:xfrm>
            <a:off x="155575" y="-1790700"/>
            <a:ext cx="34956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36" y="495300"/>
            <a:ext cx="677098" cy="72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4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Weka requires some </a:t>
            </a:r>
            <a:r>
              <a:rPr lang="en-US" dirty="0" err="1" smtClean="0"/>
              <a:t>datastructures</a:t>
            </a:r>
            <a:r>
              <a:rPr lang="en-US" dirty="0" smtClean="0"/>
              <a:t> to be sorted … and hence to keep all the </a:t>
            </a:r>
            <a:r>
              <a:rPr lang="en-US" dirty="0" smtClean="0"/>
              <a:t>elements in </a:t>
            </a:r>
            <a:r>
              <a:rPr lang="en-US" dirty="0" smtClean="0"/>
              <a:t>memory.</a:t>
            </a:r>
          </a:p>
          <a:p>
            <a:pPr lvl="1"/>
            <a:r>
              <a:rPr lang="en-US" dirty="0" smtClean="0"/>
              <a:t>Example: attributes in the instances shall be listed in order</a:t>
            </a:r>
          </a:p>
          <a:p>
            <a:endParaRPr lang="en-US" dirty="0" smtClean="0"/>
          </a:p>
          <a:p>
            <a:r>
              <a:rPr lang="en-US" dirty="0" smtClean="0"/>
              <a:t>The attributes are known after processing all the instances, but should be printed in first place, and therefore kept in memory.</a:t>
            </a:r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00665" y="433388"/>
            <a:ext cx="6886135" cy="862014"/>
          </a:xfrm>
        </p:spPr>
        <p:txBody>
          <a:bodyPr/>
          <a:lstStyle/>
          <a:p>
            <a:r>
              <a:rPr lang="en-US" dirty="0" smtClean="0"/>
              <a:t>ARFF format drawbacks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9773"/>
            <a:ext cx="2098187" cy="220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3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1862015" y="5227395"/>
            <a:ext cx="6400800" cy="949810"/>
          </a:xfrm>
        </p:spPr>
        <p:txBody>
          <a:bodyPr/>
          <a:lstStyle/>
          <a:p>
            <a:pPr algn="l"/>
            <a:r>
              <a:rPr lang="en-US" dirty="0" smtClean="0"/>
              <a:t>Experimental results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65" y="2858745"/>
            <a:ext cx="2876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Start working on the ECML/PKDD2007 challenge</a:t>
            </a:r>
          </a:p>
          <a:p>
            <a:r>
              <a:rPr lang="en-US" dirty="0" smtClean="0"/>
              <a:t>Unfortunately useless for pattern recognition experiments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masked with random values.</a:t>
            </a:r>
          </a:p>
          <a:p>
            <a:pPr lvl="1"/>
            <a:r>
              <a:rPr lang="en-US" dirty="0" smtClean="0"/>
              <a:t>Any pattern in the data has been removed.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Moved to </a:t>
            </a:r>
            <a:r>
              <a:rPr lang="en-US" b="1" dirty="0" smtClean="0"/>
              <a:t>CISC2010 dataset</a:t>
            </a:r>
          </a:p>
          <a:p>
            <a:pPr lvl="1"/>
            <a:r>
              <a:rPr lang="en-US" dirty="0" smtClean="0"/>
              <a:t>An (tiny) </a:t>
            </a:r>
            <a:r>
              <a:rPr lang="en-US" dirty="0" smtClean="0"/>
              <a:t>on-line retail </a:t>
            </a:r>
            <a:r>
              <a:rPr lang="en-US" dirty="0" smtClean="0"/>
              <a:t>store</a:t>
            </a:r>
          </a:p>
          <a:p>
            <a:pPr lvl="1"/>
            <a:r>
              <a:rPr lang="en-US" dirty="0" smtClean="0"/>
              <a:t>Split into two pieces: </a:t>
            </a:r>
          </a:p>
          <a:p>
            <a:pPr lvl="2"/>
            <a:r>
              <a:rPr lang="en-US" dirty="0" smtClean="0"/>
              <a:t>36.000   normal   HTTP requests</a:t>
            </a:r>
          </a:p>
          <a:p>
            <a:pPr lvl="2"/>
            <a:r>
              <a:rPr lang="en-US" dirty="0" smtClean="0"/>
              <a:t>25.000 abnormal HTTP requests (attacks)</a:t>
            </a:r>
          </a:p>
          <a:p>
            <a:pPr lvl="1"/>
            <a:r>
              <a:rPr lang="en-US" dirty="0"/>
              <a:t>Advantage: for Spanish users (differences with SQL maximized!)</a:t>
            </a:r>
          </a:p>
          <a:p>
            <a:pPr lvl="1"/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00665" y="433388"/>
            <a:ext cx="6886135" cy="862014"/>
          </a:xfrm>
        </p:spPr>
        <p:txBody>
          <a:bodyPr/>
          <a:lstStyle/>
          <a:p>
            <a:r>
              <a:rPr lang="en-US" dirty="0" smtClean="0"/>
              <a:t>Choosing the dataset</a:t>
            </a:r>
            <a:endParaRPr lang="en-US" dirty="0"/>
          </a:p>
        </p:txBody>
      </p:sp>
      <p:pic>
        <p:nvPicPr>
          <p:cNvPr id="3074" name="Picture 2" descr="Resultado de imagen de data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839" y="3721782"/>
            <a:ext cx="3127961" cy="20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1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15557"/>
              </p:ext>
            </p:extLst>
          </p:nvPr>
        </p:nvGraphicFramePr>
        <p:xfrm>
          <a:off x="1871003" y="1700751"/>
          <a:ext cx="6612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476"/>
                <a:gridCol w="2204340"/>
                <a:gridCol w="2531781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Using  Min-Max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Classified as 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Classified as Outlier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Normal(*)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95</a:t>
                      </a:r>
                      <a:r>
                        <a:rPr lang="en-US" b="1" baseline="0" dirty="0" smtClean="0"/>
                        <a:t>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 5</a:t>
                      </a:r>
                      <a:r>
                        <a:rPr lang="en-US" dirty="0" smtClean="0"/>
                        <a:t>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 3</a:t>
                      </a:r>
                      <a:r>
                        <a:rPr lang="en-US" baseline="0" dirty="0" smtClean="0"/>
                        <a:t>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97%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71003" y="433388"/>
            <a:ext cx="6815797" cy="862014"/>
          </a:xfrm>
        </p:spPr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871003" y="5146208"/>
            <a:ext cx="653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(*) </a:t>
            </a:r>
            <a:r>
              <a:rPr lang="en-US" dirty="0" smtClean="0"/>
              <a:t>From a r</a:t>
            </a:r>
            <a:r>
              <a:rPr lang="en-US" dirty="0" smtClean="0"/>
              <a:t>andomly </a:t>
            </a:r>
            <a:r>
              <a:rPr lang="en-US" dirty="0" smtClean="0"/>
              <a:t>chosen control sub-dataset formed with about 1/10</a:t>
            </a:r>
            <a:r>
              <a:rPr lang="en-US" baseline="30000" dirty="0" smtClean="0"/>
              <a:t>th</a:t>
            </a:r>
            <a:r>
              <a:rPr lang="en-US" dirty="0" smtClean="0"/>
              <a:t> of the valid </a:t>
            </a:r>
            <a:r>
              <a:rPr lang="en-US" dirty="0" smtClean="0"/>
              <a:t>training data.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Marcador de conteni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5115920"/>
                  </p:ext>
                </p:extLst>
              </p:nvPr>
            </p:nvGraphicFramePr>
            <p:xfrm>
              <a:off x="1871003" y="3314700"/>
              <a:ext cx="6612597" cy="122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5064"/>
                    <a:gridCol w="2379630"/>
                    <a:gridCol w="2187903"/>
                  </a:tblGrid>
                  <a:tr h="482600">
                    <a:tc>
                      <a:txBody>
                        <a:bodyPr/>
                        <a:lstStyle/>
                        <a:p>
                          <a:pPr marL="0" marR="0" indent="0" algn="l" defTabSz="91430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 Using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endParaRPr lang="es-UY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Classified as Normal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Classified as Outlier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Normal(*)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 smtClean="0"/>
                            <a:t>89%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Abnormal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1</a:t>
                          </a:r>
                          <a:r>
                            <a:rPr lang="en-US" baseline="0" dirty="0" smtClean="0"/>
                            <a:t>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99%</a:t>
                          </a:r>
                          <a:endParaRPr 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Marcador de contenido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65115920"/>
                  </p:ext>
                </p:extLst>
              </p:nvPr>
            </p:nvGraphicFramePr>
            <p:xfrm>
              <a:off x="1871003" y="3314700"/>
              <a:ext cx="6612597" cy="122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5064"/>
                    <a:gridCol w="2379630"/>
                    <a:gridCol w="2187903"/>
                  </a:tblGrid>
                  <a:tr h="482600">
                    <a:tc>
                      <a:txBody>
                        <a:bodyPr/>
                        <a:lstStyle/>
                        <a:p>
                          <a:endParaRPr lang="es-UY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98" t="-6329" r="-222917" b="-173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Classified as Normal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Classified as Outlier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Normal(*)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 smtClean="0"/>
                            <a:t>89%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11%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Abnormal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  1</a:t>
                          </a:r>
                          <a:r>
                            <a:rPr lang="en-US" baseline="0" dirty="0" smtClean="0"/>
                            <a:t>%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99%</a:t>
                          </a:r>
                          <a:endParaRPr 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3074" name="Picture 2" descr="Resultado de imagen de accurac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4"/>
          <a:stretch/>
        </p:blipFill>
        <p:spPr bwMode="auto">
          <a:xfrm>
            <a:off x="5065790" y="520702"/>
            <a:ext cx="3529746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3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9"/>
            <a:ext cx="8229600" cy="3862436"/>
          </a:xfrm>
        </p:spPr>
        <p:txBody>
          <a:bodyPr>
            <a:normAutofit/>
          </a:bodyPr>
          <a:lstStyle/>
          <a:p>
            <a:r>
              <a:rPr lang="en-US" dirty="0" smtClean="0"/>
              <a:t>False negatives: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ields with random values </a:t>
            </a:r>
            <a:r>
              <a:rPr lang="en-US" dirty="0" smtClean="0"/>
              <a:t>are ignored (e.g. passwords)</a:t>
            </a:r>
            <a:endParaRPr lang="en-US" dirty="0" smtClean="0"/>
          </a:p>
          <a:p>
            <a:pPr lvl="1"/>
            <a:r>
              <a:rPr lang="en-US" dirty="0" smtClean="0"/>
              <a:t>Apparently misclassified instances in the dataset….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False positives:</a:t>
            </a:r>
          </a:p>
          <a:p>
            <a:pPr lvl="1"/>
            <a:r>
              <a:rPr lang="en-US" dirty="0"/>
              <a:t>Mostly because the prior does not contain white spaces in the </a:t>
            </a:r>
            <a:r>
              <a:rPr lang="en-US" dirty="0" smtClean="0"/>
              <a:t>frequencies</a:t>
            </a:r>
          </a:p>
          <a:p>
            <a:pPr lvl="1"/>
            <a:r>
              <a:rPr lang="en-US" dirty="0" smtClean="0"/>
              <a:t>Because of rare trigrams too, of course…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14732" y="433388"/>
            <a:ext cx="6872068" cy="862014"/>
          </a:xfrm>
        </p:spPr>
        <p:txBody>
          <a:bodyPr/>
          <a:lstStyle/>
          <a:p>
            <a:r>
              <a:rPr lang="en-US" dirty="0" smtClean="0"/>
              <a:t>Explanation of failures</a:t>
            </a:r>
            <a:endParaRPr lang="en-US" dirty="0"/>
          </a:p>
        </p:txBody>
      </p:sp>
      <p:pic>
        <p:nvPicPr>
          <p:cNvPr id="4098" name="Picture 2" descr="Resultado de imagen de explana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0" t="7273"/>
          <a:stretch/>
        </p:blipFill>
        <p:spPr bwMode="auto">
          <a:xfrm>
            <a:off x="6537278" y="5110030"/>
            <a:ext cx="2149522" cy="15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0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[Show some cases from the </a:t>
            </a:r>
            <a:r>
              <a:rPr lang="en-US" dirty="0" smtClean="0"/>
              <a:t>logs </a:t>
            </a:r>
            <a:r>
              <a:rPr lang="en-US" dirty="0" smtClean="0"/>
              <a:t>here]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14732" y="433388"/>
            <a:ext cx="6872068" cy="86201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0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1594730" y="4921303"/>
            <a:ext cx="6400800" cy="1752600"/>
          </a:xfrm>
        </p:spPr>
        <p:txBody>
          <a:bodyPr/>
          <a:lstStyle/>
          <a:p>
            <a:pPr algn="l"/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7170" name="Picture 2" descr="Resultado de imagen de futuristic ca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5" b="10555"/>
          <a:stretch/>
        </p:blipFill>
        <p:spPr bwMode="auto">
          <a:xfrm>
            <a:off x="5345723" y="2926587"/>
            <a:ext cx="2692664" cy="16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869922"/>
            <a:ext cx="8229600" cy="17441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Malicious provision of unexpected input data which modifies the intended purpose of an executable, interpreted piece of code.</a:t>
            </a:r>
          </a:p>
          <a:p>
            <a:r>
              <a:rPr lang="en-US" dirty="0" smtClean="0"/>
              <a:t>Comes from incorrect input sanitization (escaping), </a:t>
            </a:r>
            <a:r>
              <a:rPr lang="en-US" dirty="0" err="1" smtClean="0"/>
              <a:t>untyped</a:t>
            </a:r>
            <a:r>
              <a:rPr lang="en-US" dirty="0" smtClean="0"/>
              <a:t> expressions, bad statement assembling</a:t>
            </a:r>
            <a:endParaRPr lang="es-UY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 attacks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2153" y="3731494"/>
            <a:ext cx="7779694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statement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= "SELECT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FROM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WHERE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'" +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userName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+ “ ';"</a:t>
            </a:r>
            <a:endParaRPr kumimoji="0" lang="es-UY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682153" y="4265660"/>
            <a:ext cx="7901522" cy="1541704"/>
            <a:chOff x="682153" y="4265660"/>
            <a:chExt cx="7901522" cy="1541704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682153" y="5438032"/>
              <a:ext cx="7901522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statement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= "SELECT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*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FROM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users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WHERE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name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=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‘Eduardo Giménez’;"</a:t>
              </a:r>
              <a:endPara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Flecha abajo 16"/>
            <p:cNvSpPr/>
            <p:nvPr/>
          </p:nvSpPr>
          <p:spPr>
            <a:xfrm>
              <a:off x="6923314" y="4265660"/>
              <a:ext cx="522514" cy="10075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938123" y="4400097"/>
              <a:ext cx="3096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err="1" smtClean="0"/>
                <a:t>userName</a:t>
              </a:r>
              <a:r>
                <a:rPr lang="es-UY" dirty="0" smtClean="0"/>
                <a:t> := Eduardo Giménez</a:t>
              </a:r>
              <a:endParaRPr lang="es-UY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9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 efficiency:</a:t>
            </a:r>
          </a:p>
          <a:p>
            <a:pPr lvl="1"/>
            <a:r>
              <a:rPr lang="en-US" dirty="0" smtClean="0"/>
              <a:t>Migrate from </a:t>
            </a:r>
            <a:r>
              <a:rPr lang="en-US" dirty="0" err="1" smtClean="0"/>
              <a:t>Ocaml</a:t>
            </a:r>
            <a:r>
              <a:rPr lang="en-US" dirty="0" smtClean="0"/>
              <a:t> to </a:t>
            </a:r>
            <a:r>
              <a:rPr lang="en-US" dirty="0" err="1" smtClean="0"/>
              <a:t>Scala</a:t>
            </a:r>
            <a:r>
              <a:rPr lang="en-US" dirty="0" smtClean="0"/>
              <a:t> / Spark</a:t>
            </a:r>
          </a:p>
          <a:p>
            <a:pPr lvl="1"/>
            <a:r>
              <a:rPr lang="en-US" dirty="0" smtClean="0"/>
              <a:t>Execute on ICT4V’s Big Data Platform</a:t>
            </a:r>
          </a:p>
          <a:p>
            <a:pPr lvl="1"/>
            <a:r>
              <a:rPr lang="en-US" dirty="0" smtClean="0"/>
              <a:t>Implement model marshalling</a:t>
            </a:r>
          </a:p>
          <a:p>
            <a:endParaRPr lang="en-US" dirty="0" smtClean="0"/>
          </a:p>
          <a:p>
            <a:r>
              <a:rPr lang="en-US" dirty="0" smtClean="0"/>
              <a:t>Better </a:t>
            </a:r>
            <a:r>
              <a:rPr lang="en-US" dirty="0"/>
              <a:t>understand the underlying distributions and wrong </a:t>
            </a:r>
            <a:r>
              <a:rPr lang="en-US" dirty="0" smtClean="0"/>
              <a:t>statistical assumptions:</a:t>
            </a:r>
          </a:p>
          <a:p>
            <a:pPr lvl="1"/>
            <a:r>
              <a:rPr lang="en-US" dirty="0" smtClean="0"/>
              <a:t>Graphical tools for visualizing distributions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Validate idea using </a:t>
            </a:r>
            <a:r>
              <a:rPr lang="en-US" dirty="0"/>
              <a:t>other datasets (FING dataset)</a:t>
            </a:r>
          </a:p>
          <a:p>
            <a:endParaRPr lang="en-U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pic>
        <p:nvPicPr>
          <p:cNvPr id="5126" name="Picture 6" descr="Resultado de imagen de further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54" y="433389"/>
            <a:ext cx="1290440" cy="8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9"/>
            <a:ext cx="8229600" cy="2497870"/>
          </a:xfrm>
        </p:spPr>
        <p:txBody>
          <a:bodyPr/>
          <a:lstStyle/>
          <a:p>
            <a:r>
              <a:rPr lang="en-US" dirty="0"/>
              <a:t>Multi-language approach: </a:t>
            </a:r>
          </a:p>
          <a:p>
            <a:pPr lvl="1"/>
            <a:r>
              <a:rPr lang="en-US" dirty="0"/>
              <a:t>Search for </a:t>
            </a:r>
            <a:r>
              <a:rPr lang="en-US" i="1" dirty="0"/>
              <a:t>language delimiters</a:t>
            </a:r>
            <a:r>
              <a:rPr lang="en-US" dirty="0"/>
              <a:t>, such as “;” or “´”</a:t>
            </a:r>
          </a:p>
          <a:p>
            <a:pPr lvl="1"/>
            <a:r>
              <a:rPr lang="en-US" dirty="0"/>
              <a:t>Measure distances to each language (clustering)</a:t>
            </a:r>
          </a:p>
          <a:p>
            <a:pPr lvl="1"/>
            <a:r>
              <a:rPr lang="en-US" dirty="0"/>
              <a:t>Is there a dataset of SQL programs? Of </a:t>
            </a:r>
            <a:r>
              <a:rPr lang="en-US" dirty="0" err="1"/>
              <a:t>XPath</a:t>
            </a:r>
            <a:r>
              <a:rPr lang="en-US" dirty="0"/>
              <a:t> queries?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pic>
        <p:nvPicPr>
          <p:cNvPr id="4" name="Picture 6" descr="Resultado de imagen de further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54" y="433389"/>
            <a:ext cx="1290440" cy="8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693761" y="4176114"/>
            <a:ext cx="807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Y" dirty="0" err="1" smtClean="0"/>
              <a:t>userName</a:t>
            </a:r>
            <a:r>
              <a:rPr lang="es-UY" dirty="0" smtClean="0"/>
              <a:t> :=   Eduardo Giménez  ’  ; DROP </a:t>
            </a:r>
            <a:r>
              <a:rPr lang="es-UY" dirty="0" err="1" smtClean="0"/>
              <a:t>Table</a:t>
            </a:r>
            <a:r>
              <a:rPr lang="es-UY" dirty="0" smtClean="0"/>
              <a:t> </a:t>
            </a:r>
            <a:r>
              <a:rPr lang="es-UY" dirty="0" err="1" smtClean="0"/>
              <a:t>users</a:t>
            </a:r>
            <a:r>
              <a:rPr lang="es-UY" dirty="0" smtClean="0"/>
              <a:t>; SELECT </a:t>
            </a:r>
            <a:r>
              <a:rPr lang="es-UY" dirty="0" err="1" smtClean="0"/>
              <a:t>userinfo</a:t>
            </a:r>
            <a:r>
              <a:rPr lang="es-UY" dirty="0" smtClean="0"/>
              <a:t> WHERE ‘t’=‘t</a:t>
            </a:r>
            <a:endParaRPr lang="es-UY" dirty="0"/>
          </a:p>
        </p:txBody>
      </p:sp>
      <p:sp>
        <p:nvSpPr>
          <p:cNvPr id="7" name="Abrir llave 6"/>
          <p:cNvSpPr/>
          <p:nvPr/>
        </p:nvSpPr>
        <p:spPr>
          <a:xfrm rot="16200000">
            <a:off x="2754793" y="3794684"/>
            <a:ext cx="158241" cy="1618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" name="Abrir llave 7"/>
          <p:cNvSpPr/>
          <p:nvPr/>
        </p:nvSpPr>
        <p:spPr>
          <a:xfrm rot="16200000">
            <a:off x="6257717" y="2270406"/>
            <a:ext cx="170047" cy="46881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9" name="Grupo 8"/>
          <p:cNvGrpSpPr/>
          <p:nvPr/>
        </p:nvGrpSpPr>
        <p:grpSpPr>
          <a:xfrm>
            <a:off x="1803470" y="4842634"/>
            <a:ext cx="2168492" cy="750460"/>
            <a:chOff x="1803470" y="3309257"/>
            <a:chExt cx="2168492" cy="920876"/>
          </a:xfrm>
        </p:grpSpPr>
        <p:sp>
          <p:nvSpPr>
            <p:cNvPr id="10" name="Flecha abajo 9"/>
            <p:cNvSpPr/>
            <p:nvPr/>
          </p:nvSpPr>
          <p:spPr>
            <a:xfrm>
              <a:off x="2739570" y="3309257"/>
              <a:ext cx="188685" cy="3918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803470" y="3860801"/>
              <a:ext cx="2168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Y" dirty="0" err="1" smtClean="0"/>
                <a:t>Uruguayan</a:t>
              </a:r>
              <a:r>
                <a:rPr lang="es-UY" dirty="0" smtClean="0"/>
                <a:t> </a:t>
              </a:r>
              <a:r>
                <a:rPr lang="es-UY" dirty="0" err="1" smtClean="0"/>
                <a:t>names</a:t>
              </a:r>
              <a:r>
                <a:rPr lang="es-UY" dirty="0" smtClean="0"/>
                <a:t> 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281120" y="4864405"/>
            <a:ext cx="4278089" cy="591159"/>
            <a:chOff x="4281120" y="3331028"/>
            <a:chExt cx="4278089" cy="1065228"/>
          </a:xfrm>
        </p:grpSpPr>
        <p:sp>
          <p:nvSpPr>
            <p:cNvPr id="17" name="CuadroTexto 16"/>
            <p:cNvSpPr txBox="1"/>
            <p:nvPr/>
          </p:nvSpPr>
          <p:spPr>
            <a:xfrm>
              <a:off x="4281120" y="4026924"/>
              <a:ext cx="427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 smtClean="0"/>
                <a:t>SQL: a complete </a:t>
              </a:r>
              <a:r>
                <a:rPr lang="es-UY" dirty="0" err="1" smtClean="0"/>
                <a:t>different</a:t>
              </a:r>
              <a:r>
                <a:rPr lang="es-UY" dirty="0" smtClean="0"/>
                <a:t> </a:t>
              </a:r>
              <a:r>
                <a:rPr lang="es-UY" dirty="0" err="1" smtClean="0"/>
                <a:t>language</a:t>
              </a:r>
              <a:r>
                <a:rPr lang="es-UY" dirty="0" smtClean="0"/>
                <a:t>.</a:t>
              </a:r>
              <a:endParaRPr lang="es-UY" dirty="0"/>
            </a:p>
          </p:txBody>
        </p:sp>
        <p:sp>
          <p:nvSpPr>
            <p:cNvPr id="18" name="Flecha abajo 17"/>
            <p:cNvSpPr/>
            <p:nvPr/>
          </p:nvSpPr>
          <p:spPr>
            <a:xfrm>
              <a:off x="6260777" y="3331028"/>
              <a:ext cx="188685" cy="6958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  <p:sp>
        <p:nvSpPr>
          <p:cNvPr id="30" name="Forma libre 29"/>
          <p:cNvSpPr/>
          <p:nvPr/>
        </p:nvSpPr>
        <p:spPr>
          <a:xfrm>
            <a:off x="1631863" y="5948695"/>
            <a:ext cx="6752492" cy="760132"/>
          </a:xfrm>
          <a:custGeom>
            <a:avLst/>
            <a:gdLst>
              <a:gd name="connsiteX0" fmla="*/ 0 w 6752492"/>
              <a:gd name="connsiteY0" fmla="*/ 703443 h 760132"/>
              <a:gd name="connsiteX1" fmla="*/ 1828800 w 6752492"/>
              <a:gd name="connsiteY1" fmla="*/ 703443 h 760132"/>
              <a:gd name="connsiteX2" fmla="*/ 2278966 w 6752492"/>
              <a:gd name="connsiteY2" fmla="*/ 436157 h 760132"/>
              <a:gd name="connsiteX3" fmla="*/ 2532185 w 6752492"/>
              <a:gd name="connsiteY3" fmla="*/ 661240 h 760132"/>
              <a:gd name="connsiteX4" fmla="*/ 2954215 w 6752492"/>
              <a:gd name="connsiteY4" fmla="*/ 253277 h 760132"/>
              <a:gd name="connsiteX5" fmla="*/ 3291840 w 6752492"/>
              <a:gd name="connsiteY5" fmla="*/ 661240 h 760132"/>
              <a:gd name="connsiteX6" fmla="*/ 3854548 w 6752492"/>
              <a:gd name="connsiteY6" fmla="*/ 58 h 760132"/>
              <a:gd name="connsiteX7" fmla="*/ 4121834 w 6752492"/>
              <a:gd name="connsiteY7" fmla="*/ 703443 h 760132"/>
              <a:gd name="connsiteX8" fmla="*/ 4346917 w 6752492"/>
              <a:gd name="connsiteY8" fmla="*/ 422089 h 760132"/>
              <a:gd name="connsiteX9" fmla="*/ 4557932 w 6752492"/>
              <a:gd name="connsiteY9" fmla="*/ 675307 h 760132"/>
              <a:gd name="connsiteX10" fmla="*/ 4698609 w 6752492"/>
              <a:gd name="connsiteY10" fmla="*/ 239209 h 760132"/>
              <a:gd name="connsiteX11" fmla="*/ 4839286 w 6752492"/>
              <a:gd name="connsiteY11" fmla="*/ 661240 h 760132"/>
              <a:gd name="connsiteX12" fmla="*/ 5331655 w 6752492"/>
              <a:gd name="connsiteY12" fmla="*/ 28193 h 760132"/>
              <a:gd name="connsiteX13" fmla="*/ 5416061 w 6752492"/>
              <a:gd name="connsiteY13" fmla="*/ 759713 h 760132"/>
              <a:gd name="connsiteX14" fmla="*/ 5908431 w 6752492"/>
              <a:gd name="connsiteY14" fmla="*/ 140735 h 760132"/>
              <a:gd name="connsiteX15" fmla="*/ 6035040 w 6752492"/>
              <a:gd name="connsiteY15" fmla="*/ 633104 h 760132"/>
              <a:gd name="connsiteX16" fmla="*/ 6443003 w 6752492"/>
              <a:gd name="connsiteY16" fmla="*/ 182938 h 760132"/>
              <a:gd name="connsiteX17" fmla="*/ 6569612 w 6752492"/>
              <a:gd name="connsiteY17" fmla="*/ 492427 h 760132"/>
              <a:gd name="connsiteX18" fmla="*/ 6625883 w 6752492"/>
              <a:gd name="connsiteY18" fmla="*/ 689375 h 760132"/>
              <a:gd name="connsiteX19" fmla="*/ 6752492 w 6752492"/>
              <a:gd name="connsiteY19" fmla="*/ 436157 h 760132"/>
              <a:gd name="connsiteX20" fmla="*/ 6752492 w 6752492"/>
              <a:gd name="connsiteY20" fmla="*/ 436157 h 760132"/>
              <a:gd name="connsiteX21" fmla="*/ 6724357 w 6752492"/>
              <a:gd name="connsiteY21" fmla="*/ 450224 h 760132"/>
              <a:gd name="connsiteX22" fmla="*/ 6738425 w 6752492"/>
              <a:gd name="connsiteY22" fmla="*/ 408021 h 760132"/>
              <a:gd name="connsiteX23" fmla="*/ 6752492 w 6752492"/>
              <a:gd name="connsiteY23" fmla="*/ 408021 h 76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52492" h="760132">
                <a:moveTo>
                  <a:pt x="0" y="703443"/>
                </a:moveTo>
                <a:cubicBezTo>
                  <a:pt x="724486" y="725717"/>
                  <a:pt x="1448972" y="747991"/>
                  <a:pt x="1828800" y="703443"/>
                </a:cubicBezTo>
                <a:cubicBezTo>
                  <a:pt x="2208628" y="658895"/>
                  <a:pt x="2161735" y="443191"/>
                  <a:pt x="2278966" y="436157"/>
                </a:cubicBezTo>
                <a:cubicBezTo>
                  <a:pt x="2396197" y="429123"/>
                  <a:pt x="2419644" y="691720"/>
                  <a:pt x="2532185" y="661240"/>
                </a:cubicBezTo>
                <a:cubicBezTo>
                  <a:pt x="2644726" y="630760"/>
                  <a:pt x="2827606" y="253277"/>
                  <a:pt x="2954215" y="253277"/>
                </a:cubicBezTo>
                <a:cubicBezTo>
                  <a:pt x="3080824" y="253277"/>
                  <a:pt x="3141785" y="703443"/>
                  <a:pt x="3291840" y="661240"/>
                </a:cubicBezTo>
                <a:cubicBezTo>
                  <a:pt x="3441895" y="619037"/>
                  <a:pt x="3716216" y="-6976"/>
                  <a:pt x="3854548" y="58"/>
                </a:cubicBezTo>
                <a:cubicBezTo>
                  <a:pt x="3992880" y="7092"/>
                  <a:pt x="4039773" y="633104"/>
                  <a:pt x="4121834" y="703443"/>
                </a:cubicBezTo>
                <a:cubicBezTo>
                  <a:pt x="4203896" y="773782"/>
                  <a:pt x="4274234" y="426778"/>
                  <a:pt x="4346917" y="422089"/>
                </a:cubicBezTo>
                <a:cubicBezTo>
                  <a:pt x="4419600" y="417400"/>
                  <a:pt x="4499317" y="705787"/>
                  <a:pt x="4557932" y="675307"/>
                </a:cubicBezTo>
                <a:cubicBezTo>
                  <a:pt x="4616547" y="644827"/>
                  <a:pt x="4651717" y="241553"/>
                  <a:pt x="4698609" y="239209"/>
                </a:cubicBezTo>
                <a:cubicBezTo>
                  <a:pt x="4745501" y="236865"/>
                  <a:pt x="4733778" y="696409"/>
                  <a:pt x="4839286" y="661240"/>
                </a:cubicBezTo>
                <a:cubicBezTo>
                  <a:pt x="4944794" y="626071"/>
                  <a:pt x="5235526" y="11781"/>
                  <a:pt x="5331655" y="28193"/>
                </a:cubicBezTo>
                <a:cubicBezTo>
                  <a:pt x="5427784" y="44605"/>
                  <a:pt x="5319932" y="740956"/>
                  <a:pt x="5416061" y="759713"/>
                </a:cubicBezTo>
                <a:cubicBezTo>
                  <a:pt x="5512190" y="778470"/>
                  <a:pt x="5805268" y="161836"/>
                  <a:pt x="5908431" y="140735"/>
                </a:cubicBezTo>
                <a:cubicBezTo>
                  <a:pt x="6011594" y="119634"/>
                  <a:pt x="5945945" y="626070"/>
                  <a:pt x="6035040" y="633104"/>
                </a:cubicBezTo>
                <a:cubicBezTo>
                  <a:pt x="6124135" y="640138"/>
                  <a:pt x="6353908" y="206384"/>
                  <a:pt x="6443003" y="182938"/>
                </a:cubicBezTo>
                <a:cubicBezTo>
                  <a:pt x="6532098" y="159492"/>
                  <a:pt x="6539132" y="408021"/>
                  <a:pt x="6569612" y="492427"/>
                </a:cubicBezTo>
                <a:cubicBezTo>
                  <a:pt x="6600092" y="576833"/>
                  <a:pt x="6595403" y="698753"/>
                  <a:pt x="6625883" y="689375"/>
                </a:cubicBezTo>
                <a:cubicBezTo>
                  <a:pt x="6656363" y="679997"/>
                  <a:pt x="6752492" y="436157"/>
                  <a:pt x="6752492" y="436157"/>
                </a:cubicBezTo>
                <a:lnTo>
                  <a:pt x="6752492" y="436157"/>
                </a:lnTo>
                <a:cubicBezTo>
                  <a:pt x="6747803" y="438501"/>
                  <a:pt x="6726702" y="454913"/>
                  <a:pt x="6724357" y="450224"/>
                </a:cubicBezTo>
                <a:cubicBezTo>
                  <a:pt x="6722012" y="445535"/>
                  <a:pt x="6733736" y="415055"/>
                  <a:pt x="6738425" y="408021"/>
                </a:cubicBezTo>
                <a:cubicBezTo>
                  <a:pt x="6743114" y="400987"/>
                  <a:pt x="6750148" y="405676"/>
                  <a:pt x="6752492" y="4080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8" name="Grupo 6147"/>
          <p:cNvGrpSpPr/>
          <p:nvPr/>
        </p:nvGrpSpPr>
        <p:grpSpPr>
          <a:xfrm>
            <a:off x="3667058" y="4051099"/>
            <a:ext cx="479719" cy="2216351"/>
            <a:chOff x="3667058" y="4051099"/>
            <a:chExt cx="479719" cy="2216351"/>
          </a:xfrm>
        </p:grpSpPr>
        <p:sp>
          <p:nvSpPr>
            <p:cNvPr id="22" name="Elipse 21"/>
            <p:cNvSpPr/>
            <p:nvPr/>
          </p:nvSpPr>
          <p:spPr>
            <a:xfrm>
              <a:off x="3667058" y="4051099"/>
              <a:ext cx="479719" cy="506862"/>
            </a:xfrm>
            <a:prstGeom prst="ellipse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44" name="Conector recto de flecha 6143"/>
            <p:cNvCxnSpPr>
              <a:stCxn id="22" idx="4"/>
            </p:cNvCxnSpPr>
            <p:nvPr/>
          </p:nvCxnSpPr>
          <p:spPr>
            <a:xfrm>
              <a:off x="3906918" y="4557961"/>
              <a:ext cx="0" cy="170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266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>
          <a:xfrm>
            <a:off x="1841500" y="4639948"/>
            <a:ext cx="6400800" cy="1752600"/>
          </a:xfrm>
        </p:spPr>
        <p:txBody>
          <a:bodyPr/>
          <a:lstStyle/>
          <a:p>
            <a:pPr algn="l"/>
            <a:endParaRPr lang="es-UY" dirty="0" smtClean="0"/>
          </a:p>
          <a:p>
            <a:pPr algn="l"/>
            <a:r>
              <a:rPr lang="en-US" dirty="0" smtClean="0"/>
              <a:t>What can </a:t>
            </a:r>
            <a:r>
              <a:rPr lang="en-US" dirty="0"/>
              <a:t>b</a:t>
            </a:r>
            <a:r>
              <a:rPr lang="en-US" dirty="0" smtClean="0"/>
              <a:t>e expected from the attackers in the future?</a:t>
            </a:r>
            <a:endParaRPr lang="en-US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1"/>
          <a:stretch/>
        </p:blipFill>
        <p:spPr bwMode="auto">
          <a:xfrm>
            <a:off x="5342011" y="2683380"/>
            <a:ext cx="1676400" cy="22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Differential Power Analysis attacks on smart cards</a:t>
            </a:r>
          </a:p>
          <a:p>
            <a:r>
              <a:rPr lang="en-US" dirty="0" smtClean="0"/>
              <a:t>Correlates cryptographic key values with raw, physical, low level data, leaked from program execution, such as: elapsed time, power consumption, heat dissipation, electromagnetic fields variations on the chip.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devastating technique in the </a:t>
            </a:r>
            <a:r>
              <a:rPr lang="en-US" dirty="0" smtClean="0"/>
              <a:t>1990…</a:t>
            </a:r>
          </a:p>
          <a:p>
            <a:r>
              <a:rPr lang="en-US" dirty="0" smtClean="0"/>
              <a:t>Usual countermeasures: hide power consumption, introduce statistically admissible noise, balance your program code.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856935" y="433388"/>
            <a:ext cx="6829865" cy="862014"/>
          </a:xfrm>
        </p:spPr>
        <p:txBody>
          <a:bodyPr/>
          <a:lstStyle/>
          <a:p>
            <a:r>
              <a:rPr lang="en-US" dirty="0" smtClean="0"/>
              <a:t>The song remains the same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26" y="3774216"/>
            <a:ext cx="4674538" cy="14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722438"/>
            <a:ext cx="8229600" cy="3299727"/>
          </a:xfrm>
        </p:spPr>
        <p:txBody>
          <a:bodyPr/>
          <a:lstStyle/>
          <a:p>
            <a:r>
              <a:rPr lang="en-US" dirty="0" smtClean="0"/>
              <a:t>Hide the code </a:t>
            </a:r>
            <a:r>
              <a:rPr lang="en-US" dirty="0" smtClean="0"/>
              <a:t>to be injected as </a:t>
            </a:r>
            <a:r>
              <a:rPr lang="en-US" dirty="0" smtClean="0"/>
              <a:t>much as possible, diluting it into valid text (statistically admissible noise).</a:t>
            </a:r>
          </a:p>
          <a:p>
            <a:endParaRPr lang="en-US" dirty="0"/>
          </a:p>
          <a:p>
            <a:r>
              <a:rPr lang="en-US" i="1" dirty="0" smtClean="0"/>
              <a:t>Name=Eduardo </a:t>
            </a:r>
            <a:r>
              <a:rPr lang="en-US" i="1" dirty="0" err="1" smtClean="0"/>
              <a:t>Giménez</a:t>
            </a:r>
            <a:r>
              <a:rPr lang="en-US" i="1" dirty="0" smtClean="0"/>
              <a:t> Perez González </a:t>
            </a:r>
            <a:r>
              <a:rPr lang="en-US" i="1" dirty="0" err="1" smtClean="0"/>
              <a:t>Martínez</a:t>
            </a:r>
            <a:r>
              <a:rPr lang="en-US" i="1" dirty="0" smtClean="0"/>
              <a:t> </a:t>
            </a:r>
            <a:r>
              <a:rPr lang="en-US" i="1" dirty="0" err="1" smtClean="0"/>
              <a:t>Díaz</a:t>
            </a:r>
            <a:r>
              <a:rPr lang="en-US" i="1" dirty="0" smtClean="0"/>
              <a:t> Marrero Nadal </a:t>
            </a:r>
            <a:r>
              <a:rPr lang="en-US" i="1" dirty="0" err="1" smtClean="0"/>
              <a:t>Berrutti</a:t>
            </a:r>
            <a:r>
              <a:rPr lang="en-US" i="1" dirty="0" smtClean="0"/>
              <a:t> Suárez </a:t>
            </a:r>
            <a:r>
              <a:rPr lang="en-US" i="1" dirty="0" err="1" smtClean="0">
                <a:solidFill>
                  <a:srgbClr val="FF0000"/>
                </a:solidFill>
              </a:rPr>
              <a:t>O</a:t>
            </a:r>
            <a:r>
              <a:rPr lang="en-US" i="1" dirty="0" err="1" smtClean="0">
                <a:solidFill>
                  <a:srgbClr val="FF0000"/>
                </a:solidFill>
              </a:rPr>
              <a:t>’;drop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table </a:t>
            </a:r>
            <a:r>
              <a:rPr lang="en-US" i="1" dirty="0" smtClean="0">
                <a:solidFill>
                  <a:srgbClr val="FF0000"/>
                </a:solidFill>
              </a:rPr>
              <a:t>users...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913206" y="433388"/>
            <a:ext cx="6773594" cy="862014"/>
          </a:xfrm>
        </p:spPr>
        <p:txBody>
          <a:bodyPr/>
          <a:lstStyle/>
          <a:p>
            <a:r>
              <a:rPr lang="en-US" dirty="0" smtClean="0"/>
              <a:t>The next attacker’s move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4831080"/>
            <a:ext cx="2398542" cy="18988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1180" y="4817012"/>
            <a:ext cx="5458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Field length protect us (if it is not free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Smarter techniques using language delimiters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Fight continues….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4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1752307" y="4808761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Thank you!</a:t>
            </a:r>
            <a:endParaRPr lang="en-US" dirty="0"/>
          </a:p>
          <a:p>
            <a:pPr algn="l"/>
            <a:r>
              <a:rPr lang="en-US" dirty="0" smtClean="0"/>
              <a:t>More questions?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44" y="2873675"/>
            <a:ext cx="2625487" cy="17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 smtClean="0"/>
              <a:t>N-</a:t>
            </a:r>
            <a:r>
              <a:rPr lang="es-ES" i="1" dirty="0" err="1" smtClean="0"/>
              <a:t>gram</a:t>
            </a:r>
            <a:r>
              <a:rPr lang="es-ES" i="1" dirty="0" smtClean="0"/>
              <a:t> </a:t>
            </a:r>
            <a:r>
              <a:rPr lang="es-ES" i="1" dirty="0" err="1" smtClean="0"/>
              <a:t>language</a:t>
            </a:r>
            <a:r>
              <a:rPr lang="es-ES" i="1" dirty="0" smtClean="0"/>
              <a:t> </a:t>
            </a:r>
            <a:r>
              <a:rPr lang="es-ES" i="1" dirty="0" err="1" smtClean="0"/>
              <a:t>text</a:t>
            </a:r>
            <a:r>
              <a:rPr lang="es-ES" i="1" dirty="0" smtClean="0"/>
              <a:t> </a:t>
            </a:r>
            <a:r>
              <a:rPr lang="es-ES" i="1" dirty="0" err="1" smtClean="0"/>
              <a:t>categorization</a:t>
            </a:r>
            <a:r>
              <a:rPr lang="es-ES" dirty="0" smtClean="0"/>
              <a:t>, William </a:t>
            </a:r>
            <a:r>
              <a:rPr lang="es-ES" dirty="0" err="1" smtClean="0"/>
              <a:t>Cavnar</a:t>
            </a:r>
            <a:r>
              <a:rPr lang="es-ES" dirty="0" smtClean="0"/>
              <a:t> and </a:t>
            </a:r>
            <a:r>
              <a:rPr lang="es-ES" dirty="0" err="1" smtClean="0"/>
              <a:t>Jhon</a:t>
            </a:r>
            <a:r>
              <a:rPr lang="es-ES" dirty="0" smtClean="0"/>
              <a:t> </a:t>
            </a:r>
            <a:r>
              <a:rPr lang="es-ES" dirty="0" err="1" smtClean="0"/>
              <a:t>Trenkle</a:t>
            </a:r>
            <a:r>
              <a:rPr lang="es-ES" dirty="0" smtClean="0"/>
              <a:t>, </a:t>
            </a:r>
            <a:r>
              <a:rPr lang="es-ES" dirty="0" err="1" smtClean="0"/>
              <a:t>Environemental</a:t>
            </a:r>
            <a:r>
              <a:rPr lang="es-ES" dirty="0" smtClean="0"/>
              <a:t> </a:t>
            </a:r>
            <a:r>
              <a:rPr lang="es-ES" dirty="0" err="1" smtClean="0"/>
              <a:t>Reserch</a:t>
            </a:r>
            <a:r>
              <a:rPr lang="es-ES" dirty="0" smtClean="0"/>
              <a:t> </a:t>
            </a:r>
            <a:r>
              <a:rPr lang="es-ES" dirty="0" err="1" smtClean="0"/>
              <a:t>Institute</a:t>
            </a:r>
            <a:r>
              <a:rPr lang="es-ES" dirty="0" smtClean="0"/>
              <a:t> of Michigan.</a:t>
            </a:r>
          </a:p>
          <a:p>
            <a:endParaRPr lang="es-ES" dirty="0"/>
          </a:p>
          <a:p>
            <a:r>
              <a:rPr lang="es-ES" i="1" dirty="0" err="1"/>
              <a:t>Language</a:t>
            </a:r>
            <a:r>
              <a:rPr lang="es-ES" i="1" dirty="0"/>
              <a:t> </a:t>
            </a:r>
            <a:r>
              <a:rPr lang="es-ES" i="1" dirty="0" err="1"/>
              <a:t>identification</a:t>
            </a:r>
            <a:r>
              <a:rPr lang="es-ES" i="1" dirty="0"/>
              <a:t> </a:t>
            </a:r>
            <a:r>
              <a:rPr lang="es-ES" i="1" dirty="0" err="1"/>
              <a:t>on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web: </a:t>
            </a:r>
            <a:r>
              <a:rPr lang="es-ES" i="1" dirty="0" err="1"/>
              <a:t>extending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dictionnary</a:t>
            </a:r>
            <a:r>
              <a:rPr lang="es-ES" i="1" dirty="0"/>
              <a:t> </a:t>
            </a:r>
            <a:r>
              <a:rPr lang="es-ES" i="1" dirty="0" err="1"/>
              <a:t>method</a:t>
            </a:r>
            <a:r>
              <a:rPr lang="es-ES" dirty="0"/>
              <a:t>, </a:t>
            </a:r>
            <a:r>
              <a:rPr lang="es-ES" dirty="0" err="1"/>
              <a:t>Radim</a:t>
            </a:r>
            <a:r>
              <a:rPr lang="es-ES" dirty="0"/>
              <a:t> </a:t>
            </a:r>
            <a:r>
              <a:rPr lang="es-ES" dirty="0" err="1" smtClean="0"/>
              <a:t>Rehurek</a:t>
            </a:r>
            <a:r>
              <a:rPr lang="es-ES" dirty="0" smtClean="0"/>
              <a:t> (</a:t>
            </a:r>
            <a:r>
              <a:rPr lang="es-UY" dirty="0" err="1"/>
              <a:t>Masaryk</a:t>
            </a:r>
            <a:r>
              <a:rPr lang="es-UY" dirty="0"/>
              <a:t> </a:t>
            </a:r>
            <a:r>
              <a:rPr lang="es-UY" dirty="0" err="1" smtClean="0"/>
              <a:t>University</a:t>
            </a:r>
            <a:r>
              <a:rPr lang="es-UY" dirty="0" smtClean="0"/>
              <a:t>)</a:t>
            </a:r>
            <a:r>
              <a:rPr lang="es-ES" dirty="0" smtClean="0"/>
              <a:t> </a:t>
            </a:r>
            <a:r>
              <a:rPr lang="es-ES" dirty="0"/>
              <a:t>and </a:t>
            </a:r>
            <a:r>
              <a:rPr lang="es-ES" dirty="0" err="1"/>
              <a:t>Milan</a:t>
            </a:r>
            <a:r>
              <a:rPr lang="es-ES" dirty="0"/>
              <a:t> </a:t>
            </a:r>
            <a:r>
              <a:rPr lang="es-ES" dirty="0" err="1" smtClean="0"/>
              <a:t>Kolkus</a:t>
            </a:r>
            <a:r>
              <a:rPr lang="es-ES" dirty="0"/>
              <a:t> </a:t>
            </a:r>
            <a:r>
              <a:rPr lang="es-ES" dirty="0" smtClean="0"/>
              <a:t>(Sezam.com).</a:t>
            </a:r>
          </a:p>
          <a:p>
            <a:endParaRPr lang="es-ES" dirty="0"/>
          </a:p>
          <a:p>
            <a:r>
              <a:rPr lang="es-ES" i="1" dirty="0" smtClean="0"/>
              <a:t>A </a:t>
            </a:r>
            <a:r>
              <a:rPr lang="es-ES" i="1" dirty="0" err="1" smtClean="0"/>
              <a:t>multi-model</a:t>
            </a:r>
            <a:r>
              <a:rPr lang="es-ES" i="1" dirty="0" smtClean="0"/>
              <a:t> </a:t>
            </a:r>
            <a:r>
              <a:rPr lang="es-ES" i="1" dirty="0" err="1" smtClean="0"/>
              <a:t>approach</a:t>
            </a:r>
            <a:r>
              <a:rPr lang="es-ES" i="1" dirty="0" smtClean="0"/>
              <a:t> to </a:t>
            </a:r>
            <a:r>
              <a:rPr lang="es-ES" i="1" dirty="0" err="1" smtClean="0"/>
              <a:t>the</a:t>
            </a:r>
            <a:r>
              <a:rPr lang="es-ES" i="1" dirty="0" smtClean="0"/>
              <a:t> </a:t>
            </a:r>
            <a:r>
              <a:rPr lang="es-ES" i="1" dirty="0" err="1" smtClean="0"/>
              <a:t>detection</a:t>
            </a:r>
            <a:r>
              <a:rPr lang="es-ES" i="1" dirty="0" smtClean="0"/>
              <a:t> of web-</a:t>
            </a:r>
            <a:r>
              <a:rPr lang="es-ES" i="1" dirty="0" err="1" smtClean="0"/>
              <a:t>based</a:t>
            </a:r>
            <a:r>
              <a:rPr lang="es-ES" i="1" dirty="0" smtClean="0"/>
              <a:t> attacks</a:t>
            </a:r>
            <a:r>
              <a:rPr lang="es-ES" dirty="0" smtClean="0"/>
              <a:t>, Christopher </a:t>
            </a:r>
            <a:r>
              <a:rPr lang="es-ES" dirty="0" err="1" smtClean="0"/>
              <a:t>Kruegel</a:t>
            </a:r>
            <a:r>
              <a:rPr lang="es-ES" dirty="0" smtClean="0"/>
              <a:t> and Giovanni </a:t>
            </a:r>
            <a:r>
              <a:rPr lang="es-ES" dirty="0" err="1" smtClean="0"/>
              <a:t>Vigna</a:t>
            </a:r>
            <a:r>
              <a:rPr lang="es-ES" dirty="0" smtClean="0"/>
              <a:t>, William Robertson, </a:t>
            </a:r>
            <a:r>
              <a:rPr lang="es-ES" dirty="0" err="1" smtClean="0"/>
              <a:t>University</a:t>
            </a:r>
            <a:r>
              <a:rPr lang="es-ES" dirty="0" smtClean="0"/>
              <a:t> of California.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references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88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869922"/>
            <a:ext cx="8229600" cy="17441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Malicious provision of unexpected input data which modifies the intended purpose of an executable, interpreted piece of code.</a:t>
            </a:r>
          </a:p>
          <a:p>
            <a:r>
              <a:rPr lang="en-US" dirty="0" smtClean="0"/>
              <a:t>Comes from incorrect input </a:t>
            </a:r>
            <a:r>
              <a:rPr lang="en-US" dirty="0"/>
              <a:t>sanitization </a:t>
            </a:r>
            <a:r>
              <a:rPr lang="en-US" dirty="0" smtClean="0"/>
              <a:t>(escaping), </a:t>
            </a:r>
            <a:r>
              <a:rPr lang="en-US" dirty="0" err="1" smtClean="0"/>
              <a:t>untyped</a:t>
            </a:r>
            <a:r>
              <a:rPr lang="en-US" dirty="0" smtClean="0"/>
              <a:t> expressions, bad statement assembling</a:t>
            </a:r>
            <a:endParaRPr lang="es-UY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 attacks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2153" y="3731494"/>
            <a:ext cx="7779694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statement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= "SELECT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FROM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WHERE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'" +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userName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+ “ ';"</a:t>
            </a:r>
            <a:endParaRPr kumimoji="0" lang="es-UY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682153" y="4251353"/>
            <a:ext cx="7755649" cy="1740953"/>
            <a:chOff x="682153" y="4251353"/>
            <a:chExt cx="7755649" cy="1740953"/>
          </a:xfrm>
        </p:grpSpPr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682153" y="5345975"/>
              <a:ext cx="7755649" cy="6463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statement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= "SELECT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*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FROM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users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UY" dirty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</a:t>
              </a:r>
              <a:r>
                <a:rPr lang="es-UY" dirty="0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                                    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WHERE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name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=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‘Eduardo Giménez’ OR ‘1’=‘1’;"</a:t>
              </a:r>
              <a:endPara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Flecha abajo 16"/>
            <p:cNvSpPr/>
            <p:nvPr/>
          </p:nvSpPr>
          <p:spPr>
            <a:xfrm>
              <a:off x="7082971" y="4251353"/>
              <a:ext cx="522514" cy="10365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3048000" y="4489874"/>
              <a:ext cx="4164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dirty="0" err="1" smtClean="0"/>
                <a:t>userName</a:t>
              </a:r>
              <a:r>
                <a:rPr lang="es-UY" dirty="0" smtClean="0"/>
                <a:t> := Eduardo Giménez ‘ OR ‘1’=‘1</a:t>
              </a:r>
              <a:endParaRPr lang="es-UY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6971612" y="5538299"/>
              <a:ext cx="1228960" cy="42498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</p:spTree>
    <p:extLst>
      <p:ext uri="{BB962C8B-B14F-4D97-AF65-F5344CB8AC3E}">
        <p14:creationId xmlns:p14="http://schemas.microsoft.com/office/powerpoint/2010/main" val="125129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869922"/>
            <a:ext cx="8229600" cy="17441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Malicious provision of unexpected input data which modifies the intended purpose of an executable, interpreted piece of code.</a:t>
            </a:r>
          </a:p>
          <a:p>
            <a:r>
              <a:rPr lang="en-US" dirty="0" smtClean="0"/>
              <a:t>Comes from incorrect input </a:t>
            </a:r>
            <a:r>
              <a:rPr lang="en-US" dirty="0"/>
              <a:t>sanitization </a:t>
            </a:r>
            <a:r>
              <a:rPr lang="en-US" dirty="0" smtClean="0"/>
              <a:t>(escaping), </a:t>
            </a:r>
            <a:r>
              <a:rPr lang="en-US" dirty="0" err="1" smtClean="0"/>
              <a:t>untyped</a:t>
            </a:r>
            <a:r>
              <a:rPr lang="en-US" dirty="0" smtClean="0"/>
              <a:t> expressions, bad statement assembling</a:t>
            </a:r>
            <a:endParaRPr lang="es-UY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 attacks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2153" y="3731494"/>
            <a:ext cx="7779694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statement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= "SELECT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*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FROM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WHERE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=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'" + </a:t>
            </a:r>
            <a:r>
              <a:rPr kumimoji="0" lang="es-UY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userName</a:t>
            </a:r>
            <a:r>
              <a: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 + “ ';"</a:t>
            </a:r>
            <a:endParaRPr kumimoji="0" lang="es-UY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25386" y="4263899"/>
            <a:ext cx="7436461" cy="2261469"/>
            <a:chOff x="1025386" y="4263899"/>
            <a:chExt cx="7436461" cy="2261469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025386" y="5325039"/>
              <a:ext cx="7436461" cy="120032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statement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= "SELECT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*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FROM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users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UY" dirty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</a:t>
              </a:r>
              <a:r>
                <a:rPr lang="es-UY" dirty="0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                                   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WHERE </a:t>
              </a:r>
              <a:r>
                <a:rPr kumimoji="0" lang="es-UY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name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=</a:t>
              </a:r>
              <a:r>
                <a:rPr kumimoji="0" lang="es-UY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‘Eduardo Giménez’;</a:t>
              </a:r>
              <a:r>
                <a:rPr kumimoji="0" lang="es-UY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UY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DROP TABLE </a:t>
              </a:r>
              <a:r>
                <a:rPr kumimoji="0" lang="es-UY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users</a:t>
              </a:r>
              <a:r>
                <a:rPr kumimoji="0" lang="es-UY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 Unicode MS" panose="020B0604020202020204" pitchFamily="34" charset="-128"/>
                </a:rPr>
                <a:t>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UY" baseline="0" dirty="0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SELECT</a:t>
              </a:r>
              <a:r>
                <a:rPr lang="es-UY" dirty="0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</a:t>
              </a:r>
              <a:r>
                <a:rPr lang="es-UY" dirty="0" err="1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userinfo</a:t>
              </a:r>
              <a:r>
                <a:rPr lang="es-UY" dirty="0" smtClean="0">
                  <a:solidFill>
                    <a:schemeClr val="bg1"/>
                  </a:solidFill>
                  <a:latin typeface="Arial Unicode MS" panose="020B0604020202020204" pitchFamily="34" charset="-128"/>
                </a:rPr>
                <a:t>  WHERE ‘t’=‘t’</a:t>
              </a:r>
              <a:endParaRPr kumimoji="0" lang="es-UY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025387" y="4474912"/>
              <a:ext cx="6086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UY" sz="1400" dirty="0" err="1" smtClean="0"/>
                <a:t>userName</a:t>
              </a:r>
              <a:r>
                <a:rPr lang="es-UY" sz="1400" dirty="0" smtClean="0"/>
                <a:t> := Eduardo Giménez’; DROP TABLE </a:t>
              </a:r>
              <a:r>
                <a:rPr lang="es-UY" sz="1400" dirty="0" err="1" smtClean="0"/>
                <a:t>users</a:t>
              </a:r>
              <a:r>
                <a:rPr lang="es-UY" sz="1400" dirty="0" smtClean="0"/>
                <a:t>; SELECT </a:t>
              </a:r>
              <a:r>
                <a:rPr lang="es-UY" sz="1400" dirty="0" err="1" smtClean="0"/>
                <a:t>userinfo</a:t>
              </a:r>
              <a:r>
                <a:rPr lang="es-UY" sz="1400" dirty="0" smtClean="0"/>
                <a:t> WHERE ‘t’=‘t</a:t>
              </a:r>
              <a:endParaRPr lang="es-UY" sz="1400" dirty="0"/>
            </a:p>
          </p:txBody>
        </p:sp>
        <p:sp>
          <p:nvSpPr>
            <p:cNvPr id="11" name="Flecha abajo 10"/>
            <p:cNvSpPr/>
            <p:nvPr/>
          </p:nvSpPr>
          <p:spPr>
            <a:xfrm>
              <a:off x="6974114" y="4263899"/>
              <a:ext cx="522514" cy="10365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1039901" y="5890016"/>
              <a:ext cx="3488556" cy="63089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</p:spTree>
    <p:extLst>
      <p:ext uri="{BB962C8B-B14F-4D97-AF65-F5344CB8AC3E}">
        <p14:creationId xmlns:p14="http://schemas.microsoft.com/office/powerpoint/2010/main" val="11403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869921"/>
            <a:ext cx="8229600" cy="29633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Malicious provision of unexpected input data which modifies the intended purpose of an executable, interpreted piece of code.</a:t>
            </a:r>
          </a:p>
          <a:p>
            <a:r>
              <a:rPr lang="en-US" dirty="0" smtClean="0"/>
              <a:t>Comes from incorrect input </a:t>
            </a:r>
            <a:r>
              <a:rPr lang="en-US" dirty="0"/>
              <a:t>sanitization </a:t>
            </a:r>
            <a:r>
              <a:rPr lang="en-US" dirty="0" smtClean="0"/>
              <a:t>(escaping), </a:t>
            </a:r>
            <a:r>
              <a:rPr lang="en-US" dirty="0" err="1" smtClean="0"/>
              <a:t>untyped</a:t>
            </a:r>
            <a:r>
              <a:rPr lang="en-US" dirty="0" smtClean="0"/>
              <a:t> expressions, bad statement assembling</a:t>
            </a:r>
          </a:p>
          <a:p>
            <a:r>
              <a:rPr lang="en-US" dirty="0" smtClean="0"/>
              <a:t>Same occurs for several other programming languages used in web applications: XLDAP, OS commands, </a:t>
            </a:r>
            <a:r>
              <a:rPr lang="en-US" dirty="0" smtClean="0"/>
              <a:t>XPath</a:t>
            </a:r>
            <a:r>
              <a:rPr lang="en-US" dirty="0" smtClean="0"/>
              <a:t>, XML parsers, SMTP headers, NoSQL, etc.</a:t>
            </a:r>
            <a:endParaRPr lang="es-UY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 attacks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151" y="4723229"/>
            <a:ext cx="1875837" cy="18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0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attacks: identify attack signatures</a:t>
            </a:r>
          </a:p>
          <a:p>
            <a:pPr lvl="1"/>
            <a:r>
              <a:rPr lang="en-US" dirty="0" smtClean="0"/>
              <a:t>ML: very flexible for recognizing variants of those attacks</a:t>
            </a:r>
          </a:p>
          <a:p>
            <a:pPr lvl="1"/>
            <a:r>
              <a:rPr lang="en-US" dirty="0" smtClean="0"/>
              <a:t>Very few false positives (much better than using rules)</a:t>
            </a:r>
          </a:p>
          <a:p>
            <a:pPr lvl="1"/>
            <a:r>
              <a:rPr lang="en-US" dirty="0" smtClean="0"/>
              <a:t>But what about “new” attack vectors?</a:t>
            </a:r>
          </a:p>
          <a:p>
            <a:pPr lvl="1"/>
            <a:r>
              <a:rPr lang="en-US" dirty="0" smtClean="0"/>
              <a:t>Training (=labelling) may be difficult and expensive</a:t>
            </a:r>
          </a:p>
          <a:p>
            <a:endParaRPr lang="en-US" dirty="0" smtClean="0"/>
          </a:p>
          <a:p>
            <a:r>
              <a:rPr lang="en-US" dirty="0" smtClean="0"/>
              <a:t>Focus on the intended application behavior: </a:t>
            </a:r>
          </a:p>
          <a:p>
            <a:pPr lvl="1"/>
            <a:r>
              <a:rPr lang="en-US" dirty="0" smtClean="0"/>
              <a:t>Positive definition of what a “correct” input is</a:t>
            </a:r>
          </a:p>
          <a:p>
            <a:pPr lvl="1"/>
            <a:r>
              <a:rPr lang="en-US" dirty="0" smtClean="0"/>
              <a:t>Pattern recognition approach: identify outliers</a:t>
            </a:r>
          </a:p>
          <a:p>
            <a:pPr lvl="1"/>
            <a:r>
              <a:rPr lang="en-US" dirty="0" smtClean="0"/>
              <a:t>Try to avoid or simplify labelling step</a:t>
            </a:r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28800" y="433388"/>
            <a:ext cx="6858000" cy="86201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Two complementary approaches</a:t>
            </a:r>
            <a:endParaRPr lang="en-US" dirty="0"/>
          </a:p>
        </p:txBody>
      </p:sp>
      <p:pic>
        <p:nvPicPr>
          <p:cNvPr id="1026" name="Picture 2" descr="Resultado de imagen para pointing fin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7722" y="4600135"/>
            <a:ext cx="848225" cy="65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1_Nice v2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ICT4V - DK.pptx</Template>
  <TotalTime>43084</TotalTime>
  <Words>3739</Words>
  <Application>Microsoft Office PowerPoint</Application>
  <PresentationFormat>Presentación en pantalla (4:3)</PresentationFormat>
  <Paragraphs>528</Paragraphs>
  <Slides>56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7" baseType="lpstr">
      <vt:lpstr>1_Nice v2</vt:lpstr>
      <vt:lpstr>Detecting web application attacks through language recognition</vt:lpstr>
      <vt:lpstr>Presentación de PowerPoint</vt:lpstr>
      <vt:lpstr>Context – Web applications</vt:lpstr>
      <vt:lpstr>Our problem (in WAFINTL)</vt:lpstr>
      <vt:lpstr>Code injection attacks</vt:lpstr>
      <vt:lpstr>Code injection attacks</vt:lpstr>
      <vt:lpstr>Code injection attacks</vt:lpstr>
      <vt:lpstr>Code injection attacks</vt:lpstr>
      <vt:lpstr>Two complementary approaches</vt:lpstr>
      <vt:lpstr>A language perspective</vt:lpstr>
      <vt:lpstr>A well studied NLP problem</vt:lpstr>
      <vt:lpstr>N-grams</vt:lpstr>
      <vt:lpstr>N-grams in our problem</vt:lpstr>
      <vt:lpstr>Research program</vt:lpstr>
      <vt:lpstr>Why the n-gram approach?</vt:lpstr>
      <vt:lpstr>Vision</vt:lpstr>
      <vt:lpstr>Presentación de PowerPoint</vt:lpstr>
      <vt:lpstr>HTTP requests</vt:lpstr>
      <vt:lpstr>The model</vt:lpstr>
      <vt:lpstr>Which attribute for s_x?</vt:lpstr>
      <vt:lpstr>Which attribute for s_x?</vt:lpstr>
      <vt:lpstr>Which attribute for s_x?</vt:lpstr>
      <vt:lpstr>Attribute distribution</vt:lpstr>
      <vt:lpstr>N-gram outlier criteria v1</vt:lpstr>
      <vt:lpstr>N-gram outlier criteria v2</vt:lpstr>
      <vt:lpstr>Instance outlier</vt:lpstr>
      <vt:lpstr>N-gram outlier criteria v3</vt:lpstr>
      <vt:lpstr>Scoring example</vt:lpstr>
      <vt:lpstr>Instance outlier criteria</vt:lpstr>
      <vt:lpstr>Presentación de PowerPoint</vt:lpstr>
      <vt:lpstr>Token abstraction</vt:lpstr>
      <vt:lpstr>Rare n-grams</vt:lpstr>
      <vt:lpstr>Spanish priors</vt:lpstr>
      <vt:lpstr>Random data</vt:lpstr>
      <vt:lpstr>Back to words</vt:lpstr>
      <vt:lpstr>Presentación de PowerPoint</vt:lpstr>
      <vt:lpstr>Prototype</vt:lpstr>
      <vt:lpstr>Prototype workflow</vt:lpstr>
      <vt:lpstr>Datatypes</vt:lpstr>
      <vt:lpstr>Configuration files</vt:lpstr>
      <vt:lpstr>Efficiency constraints</vt:lpstr>
      <vt:lpstr>Time performance</vt:lpstr>
      <vt:lpstr>ARFF format drawbacks</vt:lpstr>
      <vt:lpstr>Presentación de PowerPoint</vt:lpstr>
      <vt:lpstr>Choosing the dataset</vt:lpstr>
      <vt:lpstr>Accuracy</vt:lpstr>
      <vt:lpstr>Explanation of failures</vt:lpstr>
      <vt:lpstr>Examples</vt:lpstr>
      <vt:lpstr>Presentación de PowerPoint</vt:lpstr>
      <vt:lpstr>Further work</vt:lpstr>
      <vt:lpstr>Further work</vt:lpstr>
      <vt:lpstr>Presentación de PowerPoint</vt:lpstr>
      <vt:lpstr>The song remains the same</vt:lpstr>
      <vt:lpstr>The next attacker’s move</vt:lpstr>
      <vt:lpstr>Presentación de PowerPoint</vt:lpstr>
      <vt:lpstr>Some references</vt:lpstr>
    </vt:vector>
  </TitlesOfParts>
  <Company>ICT4V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Semestral ICT4V</dc:title>
  <dc:creator>Daniel Kofman</dc:creator>
  <cp:lastModifiedBy>gimenez</cp:lastModifiedBy>
  <cp:revision>522</cp:revision>
  <dcterms:created xsi:type="dcterms:W3CDTF">2016-02-23T12:38:58Z</dcterms:created>
  <dcterms:modified xsi:type="dcterms:W3CDTF">2017-04-05T22:18:02Z</dcterms:modified>
</cp:coreProperties>
</file>